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2"/>
  </p:notesMasterIdLst>
  <p:sldIdLst>
    <p:sldId id="256" r:id="rId2"/>
    <p:sldId id="265" r:id="rId3"/>
    <p:sldId id="263" r:id="rId4"/>
    <p:sldId id="264" r:id="rId5"/>
    <p:sldId id="266" r:id="rId6"/>
    <p:sldId id="267" r:id="rId7"/>
    <p:sldId id="268" r:id="rId8"/>
    <p:sldId id="269" r:id="rId9"/>
    <p:sldId id="270" r:id="rId10"/>
    <p:sldId id="271" r:id="rId11"/>
    <p:sldId id="272" r:id="rId12"/>
    <p:sldId id="273"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94660"/>
  </p:normalViewPr>
  <p:slideViewPr>
    <p:cSldViewPr>
      <p:cViewPr varScale="1">
        <p:scale>
          <a:sx n="66" d="100"/>
          <a:sy n="66" d="100"/>
        </p:scale>
        <p:origin x="-1482"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4873968-05D5-4002-8F44-0175D08CB249}" type="datetimeFigureOut">
              <a:rPr lang="ar-IQ" smtClean="0"/>
              <a:t>11/08/1439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F8FD150-6D08-4EF3-89C6-0022F1AC6B46}" type="slidenum">
              <a:rPr lang="ar-IQ" smtClean="0"/>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Iraq,</a:t>
            </a:r>
            <a:r>
              <a:rPr lang="en-US" baseline="0" dirty="0" smtClean="0"/>
              <a:t> work in oil fields, different nationalities, different languages. They tend to use a very broken version of English.</a:t>
            </a:r>
            <a:endParaRPr lang="ar-IQ" dirty="0"/>
          </a:p>
        </p:txBody>
      </p:sp>
      <p:sp>
        <p:nvSpPr>
          <p:cNvPr id="4" name="Slide Number Placeholder 3"/>
          <p:cNvSpPr>
            <a:spLocks noGrp="1"/>
          </p:cNvSpPr>
          <p:nvPr>
            <p:ph type="sldNum" sz="quarter" idx="10"/>
          </p:nvPr>
        </p:nvSpPr>
        <p:spPr/>
        <p:txBody>
          <a:bodyPr/>
          <a:lstStyle/>
          <a:p>
            <a:fld id="{1F8FD150-6D08-4EF3-89C6-0022F1AC6B46}" type="slidenum">
              <a:rPr lang="ar-IQ" smtClean="0"/>
              <a:t>31</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a:t>
            </a:r>
            <a:r>
              <a:rPr lang="en-US" baseline="0" dirty="0" smtClean="0"/>
              <a:t> the Ottoman occupation to the Arab countries many men were forced to serve in the Ottoman army. How did they communicate? They needed to develop some communicative bridge. </a:t>
            </a:r>
            <a:endParaRPr lang="ar-IQ" dirty="0"/>
          </a:p>
        </p:txBody>
      </p:sp>
      <p:sp>
        <p:nvSpPr>
          <p:cNvPr id="4" name="Slide Number Placeholder 3"/>
          <p:cNvSpPr>
            <a:spLocks noGrp="1"/>
          </p:cNvSpPr>
          <p:nvPr>
            <p:ph type="sldNum" sz="quarter" idx="10"/>
          </p:nvPr>
        </p:nvSpPr>
        <p:spPr/>
        <p:txBody>
          <a:bodyPr/>
          <a:lstStyle/>
          <a:p>
            <a:fld id="{1F8FD150-6D08-4EF3-89C6-0022F1AC6B46}" type="slidenum">
              <a:rPr lang="ar-IQ" smtClean="0"/>
              <a:t>32</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21E098E4-E2C2-4579-8A98-C6C88D0F249E}" type="datetimeFigureOut">
              <a:rPr lang="en-US" smtClean="0"/>
              <a:pPr/>
              <a:t>4/25/2018</a:t>
            </a:fld>
            <a:endParaRPr lang="en-US"/>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n-US"/>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BFDBF459-55C8-4DE8-AB59-19268002AC0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1E098E4-E2C2-4579-8A98-C6C88D0F249E}" type="datetimeFigureOut">
              <a:rPr lang="en-US" smtClean="0"/>
              <a:pPr/>
              <a:t>4/25/2018</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FDBF459-55C8-4DE8-AB59-19268002AC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1E098E4-E2C2-4579-8A98-C6C88D0F249E}" type="datetimeFigureOut">
              <a:rPr lang="en-US" smtClean="0"/>
              <a:pPr/>
              <a:t>4/25/2018</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BFDBF459-55C8-4DE8-AB59-19268002AC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21E098E4-E2C2-4579-8A98-C6C88D0F249E}" type="datetimeFigureOut">
              <a:rPr lang="en-US" smtClean="0"/>
              <a:pPr/>
              <a:t>4/25/2018</a:t>
            </a:fld>
            <a:endParaRPr lang="en-US"/>
          </a:p>
        </p:txBody>
      </p:sp>
      <p:sp>
        <p:nvSpPr>
          <p:cNvPr id="9" name="8 Marcador de número de diapositiva"/>
          <p:cNvSpPr>
            <a:spLocks noGrp="1"/>
          </p:cNvSpPr>
          <p:nvPr>
            <p:ph type="sldNum" sz="quarter" idx="15"/>
          </p:nvPr>
        </p:nvSpPr>
        <p:spPr/>
        <p:txBody>
          <a:bodyPr rtlCol="0"/>
          <a:lstStyle/>
          <a:p>
            <a:fld id="{BFDBF459-55C8-4DE8-AB59-19268002AC0D}" type="slidenum">
              <a:rPr lang="en-US" smtClean="0"/>
              <a:pPr/>
              <a:t>‹#›</a:t>
            </a:fld>
            <a:endParaRPr lang="en-US"/>
          </a:p>
        </p:txBody>
      </p:sp>
      <p:sp>
        <p:nvSpPr>
          <p:cNvPr id="10" name="9 Marcador de pie de página"/>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21E098E4-E2C2-4579-8A98-C6C88D0F249E}" type="datetimeFigureOut">
              <a:rPr lang="en-US" smtClean="0"/>
              <a:pPr/>
              <a:t>4/25/2018</a:t>
            </a:fld>
            <a:endParaRPr lang="en-US"/>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n-US"/>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BFDBF459-55C8-4DE8-AB59-19268002AC0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1E098E4-E2C2-4579-8A98-C6C88D0F249E}" type="datetimeFigureOut">
              <a:rPr lang="en-US" smtClean="0"/>
              <a:pPr/>
              <a:t>4/25/2018</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BFDBF459-55C8-4DE8-AB59-19268002AC0D}" type="slidenum">
              <a:rPr lang="en-US" smtClean="0"/>
              <a:pPr/>
              <a:t>‹#›</a:t>
            </a:fld>
            <a:endParaRPr lang="en-US"/>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1E098E4-E2C2-4579-8A98-C6C88D0F249E}" type="datetimeFigureOut">
              <a:rPr lang="en-US" smtClean="0"/>
              <a:pPr/>
              <a:t>4/25/2018</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BFDBF459-55C8-4DE8-AB59-19268002AC0D}" type="slidenum">
              <a:rPr lang="en-US" smtClean="0"/>
              <a:pPr/>
              <a:t>‹#›</a:t>
            </a:fld>
            <a:endParaRPr lang="en-US"/>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1E098E4-E2C2-4579-8A98-C6C88D0F249E}" type="datetimeFigureOut">
              <a:rPr lang="en-US" smtClean="0"/>
              <a:pPr/>
              <a:t>4/25/2018</a:t>
            </a:fld>
            <a:endParaRPr lang="en-US"/>
          </a:p>
        </p:txBody>
      </p:sp>
      <p:sp>
        <p:nvSpPr>
          <p:cNvPr id="7" name="6 Marcador de número de diapositiva"/>
          <p:cNvSpPr>
            <a:spLocks noGrp="1"/>
          </p:cNvSpPr>
          <p:nvPr>
            <p:ph type="sldNum" sz="quarter" idx="11"/>
          </p:nvPr>
        </p:nvSpPr>
        <p:spPr/>
        <p:txBody>
          <a:bodyPr rtlCol="0"/>
          <a:lstStyle/>
          <a:p>
            <a:fld id="{BFDBF459-55C8-4DE8-AB59-19268002AC0D}" type="slidenum">
              <a:rPr lang="en-US" smtClean="0"/>
              <a:pPr/>
              <a:t>‹#›</a:t>
            </a:fld>
            <a:endParaRPr lang="en-US"/>
          </a:p>
        </p:txBody>
      </p:sp>
      <p:sp>
        <p:nvSpPr>
          <p:cNvPr id="8" name="7 Marcador de pie de página"/>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E098E4-E2C2-4579-8A98-C6C88D0F249E}" type="datetimeFigureOut">
              <a:rPr lang="en-US" smtClean="0"/>
              <a:pPr/>
              <a:t>4/25/2018</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BFDBF459-55C8-4DE8-AB59-19268002AC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21E098E4-E2C2-4579-8A98-C6C88D0F249E}" type="datetimeFigureOut">
              <a:rPr lang="en-US" smtClean="0"/>
              <a:pPr/>
              <a:t>4/25/2018</a:t>
            </a:fld>
            <a:endParaRPr lang="en-US"/>
          </a:p>
        </p:txBody>
      </p:sp>
      <p:sp>
        <p:nvSpPr>
          <p:cNvPr id="22" name="21 Marcador de número de diapositiva"/>
          <p:cNvSpPr>
            <a:spLocks noGrp="1"/>
          </p:cNvSpPr>
          <p:nvPr>
            <p:ph type="sldNum" sz="quarter" idx="15"/>
          </p:nvPr>
        </p:nvSpPr>
        <p:spPr/>
        <p:txBody>
          <a:bodyPr rtlCol="0"/>
          <a:lstStyle/>
          <a:p>
            <a:fld id="{BFDBF459-55C8-4DE8-AB59-19268002AC0D}" type="slidenum">
              <a:rPr lang="en-US" smtClean="0"/>
              <a:pPr/>
              <a:t>‹#›</a:t>
            </a:fld>
            <a:endParaRPr lang="en-US"/>
          </a:p>
        </p:txBody>
      </p:sp>
      <p:sp>
        <p:nvSpPr>
          <p:cNvPr id="23" name="22 Marcador de pie de página"/>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1E098E4-E2C2-4579-8A98-C6C88D0F249E}" type="datetimeFigureOut">
              <a:rPr lang="en-US" smtClean="0"/>
              <a:pPr/>
              <a:t>4/25/2018</a:t>
            </a:fld>
            <a:endParaRPr lang="en-US"/>
          </a:p>
        </p:txBody>
      </p:sp>
      <p:sp>
        <p:nvSpPr>
          <p:cNvPr id="18" name="17 Marcador de número de diapositiva"/>
          <p:cNvSpPr>
            <a:spLocks noGrp="1"/>
          </p:cNvSpPr>
          <p:nvPr>
            <p:ph type="sldNum" sz="quarter" idx="11"/>
          </p:nvPr>
        </p:nvSpPr>
        <p:spPr/>
        <p:txBody>
          <a:bodyPr rtlCol="0"/>
          <a:lstStyle/>
          <a:p>
            <a:fld id="{BFDBF459-55C8-4DE8-AB59-19268002AC0D}" type="slidenum">
              <a:rPr lang="en-US" smtClean="0"/>
              <a:pPr/>
              <a:t>‹#›</a:t>
            </a:fld>
            <a:endParaRPr lang="en-US"/>
          </a:p>
        </p:txBody>
      </p:sp>
      <p:sp>
        <p:nvSpPr>
          <p:cNvPr id="21" name="20 Marcador de pie de página"/>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1E098E4-E2C2-4579-8A98-C6C88D0F249E}" type="datetimeFigureOut">
              <a:rPr lang="en-US" smtClean="0"/>
              <a:pPr/>
              <a:t>4/25/2018</a:t>
            </a:fld>
            <a:endParaRPr lang="en-US"/>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FDBF459-55C8-4DE8-AB59-19268002AC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764704"/>
            <a:ext cx="7772400" cy="1008112"/>
          </a:xfrm>
          <a:ln>
            <a:solidFill>
              <a:schemeClr val="accent1"/>
            </a:solidFill>
          </a:ln>
        </p:spPr>
        <p:txBody>
          <a:bodyPr>
            <a:noAutofit/>
          </a:bodyPr>
          <a:lstStyle/>
          <a:p>
            <a:pPr algn="ctr"/>
            <a:r>
              <a:rPr lang="en-US" sz="5400" dirty="0" smtClean="0">
                <a:solidFill>
                  <a:srgbClr val="FF0000"/>
                </a:solidFill>
              </a:rPr>
              <a:t>Pidgins and Creoles </a:t>
            </a:r>
            <a:endParaRPr lang="en-US" sz="5400" dirty="0">
              <a:solidFill>
                <a:srgbClr val="FF0000"/>
              </a:solidFill>
            </a:endParaRPr>
          </a:p>
        </p:txBody>
      </p:sp>
      <p:pic>
        <p:nvPicPr>
          <p:cNvPr id="5" name="Picture 4" descr="Distribution and Characteristics of Pidgins and Creole.jpg"/>
          <p:cNvPicPr>
            <a:picLocks noChangeAspect="1"/>
          </p:cNvPicPr>
          <p:nvPr/>
        </p:nvPicPr>
        <p:blipFill>
          <a:blip r:embed="rId2" cstate="print"/>
          <a:stretch>
            <a:fillRect/>
          </a:stretch>
        </p:blipFill>
        <p:spPr>
          <a:xfrm>
            <a:off x="611560" y="1844824"/>
            <a:ext cx="8064896" cy="4680520"/>
          </a:xfrm>
          <a:prstGeom prst="rect">
            <a:avLst/>
          </a:prstGeom>
        </p:spPr>
      </p:pic>
    </p:spTree>
    <p:extLst>
      <p:ext uri="{BB962C8B-B14F-4D97-AF65-F5344CB8AC3E}">
        <p14:creationId xmlns:p14="http://schemas.microsoft.com/office/powerpoint/2010/main" xmlns="" val="547917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88639"/>
            <a:ext cx="8424936" cy="6441919"/>
          </a:xfrm>
        </p:spPr>
        <p:txBody>
          <a:bodyPr/>
          <a:lstStyle/>
          <a:p>
            <a:pPr marL="0" indent="0" algn="ctr">
              <a:buNone/>
            </a:pPr>
            <a:endParaRPr lang="en-US" dirty="0" smtClean="0"/>
          </a:p>
          <a:p>
            <a:pPr marL="0" indent="0">
              <a:buNone/>
            </a:pPr>
            <a:endParaRPr lang="en-US" dirty="0"/>
          </a:p>
        </p:txBody>
      </p:sp>
      <p:sp>
        <p:nvSpPr>
          <p:cNvPr id="4" name="Rectangle 3"/>
          <p:cNvSpPr/>
          <p:nvPr/>
        </p:nvSpPr>
        <p:spPr>
          <a:xfrm>
            <a:off x="395536" y="188641"/>
            <a:ext cx="7992888" cy="6186309"/>
          </a:xfrm>
          <a:prstGeom prst="rect">
            <a:avLst/>
          </a:prstGeom>
          <a:solidFill>
            <a:schemeClr val="accent4"/>
          </a:solidFill>
        </p:spPr>
        <p:txBody>
          <a:bodyPr wrap="square">
            <a:spAutoFit/>
          </a:bodyPr>
          <a:lstStyle/>
          <a:p>
            <a:pPr algn="ctr"/>
            <a:r>
              <a:rPr lang="en-US" sz="3600" dirty="0" smtClean="0">
                <a:solidFill>
                  <a:srgbClr val="FF0000"/>
                </a:solidFill>
              </a:rPr>
              <a:t>Pidgins</a:t>
            </a:r>
            <a:r>
              <a:rPr lang="en-US" sz="3600" dirty="0" smtClean="0"/>
              <a:t> are languages that emerged in situations of intense contact, in which speakers of </a:t>
            </a:r>
            <a:r>
              <a:rPr lang="en-US" sz="3600" dirty="0" smtClean="0">
                <a:solidFill>
                  <a:srgbClr val="FF0000"/>
                </a:solidFill>
              </a:rPr>
              <a:t>mutually unintelligible languages </a:t>
            </a:r>
            <a:r>
              <a:rPr lang="en-US" sz="3600" dirty="0" smtClean="0"/>
              <a:t>needed a medium for communication. </a:t>
            </a:r>
          </a:p>
          <a:p>
            <a:pPr algn="ctr"/>
            <a:r>
              <a:rPr lang="en-US" sz="3600" dirty="0" smtClean="0">
                <a:cs typeface="+mj-cs"/>
              </a:rPr>
              <a:t>In other words, </a:t>
            </a:r>
            <a:r>
              <a:rPr lang="en-US" sz="3600" dirty="0" smtClean="0"/>
              <a:t>A pidgin is, very </a:t>
            </a:r>
            <a:r>
              <a:rPr lang="en-US" sz="3600" dirty="0" smtClean="0">
                <a:solidFill>
                  <a:srgbClr val="FF0000"/>
                </a:solidFill>
              </a:rPr>
              <a:t>simplified</a:t>
            </a:r>
            <a:r>
              <a:rPr lang="en-US" sz="3600" dirty="0" smtClean="0"/>
              <a:t>, a language that emerges when groups of people are in close and </a:t>
            </a:r>
            <a:r>
              <a:rPr lang="en-US" sz="3600" dirty="0" smtClean="0">
                <a:solidFill>
                  <a:srgbClr val="FF0000"/>
                </a:solidFill>
              </a:rPr>
              <a:t>repeated contact</a:t>
            </a:r>
            <a:r>
              <a:rPr lang="en-US" sz="3600" dirty="0" smtClean="0"/>
              <a:t>, and need to communicate with each other but have no language in common.</a:t>
            </a:r>
            <a:endParaRPr lang="ar-IQ" sz="3600" dirty="0">
              <a:cs typeface="+mj-cs"/>
            </a:endParaRPr>
          </a:p>
        </p:txBody>
      </p:sp>
    </p:spTree>
    <p:extLst>
      <p:ext uri="{BB962C8B-B14F-4D97-AF65-F5344CB8AC3E}">
        <p14:creationId xmlns:p14="http://schemas.microsoft.com/office/powerpoint/2010/main" xmlns="" val="13372081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88639"/>
            <a:ext cx="8424936" cy="6441919"/>
          </a:xfrm>
        </p:spPr>
        <p:txBody>
          <a:bodyPr/>
          <a:lstStyle/>
          <a:p>
            <a:pPr marL="0" indent="0" algn="ctr">
              <a:buNone/>
            </a:pPr>
            <a:endParaRPr lang="en-US" dirty="0" smtClean="0"/>
          </a:p>
          <a:p>
            <a:pPr marL="0" indent="0">
              <a:buNone/>
            </a:pPr>
            <a:endParaRPr lang="en-US" dirty="0"/>
          </a:p>
        </p:txBody>
      </p:sp>
      <p:sp>
        <p:nvSpPr>
          <p:cNvPr id="4" name="Rectangle 3"/>
          <p:cNvSpPr/>
          <p:nvPr/>
        </p:nvSpPr>
        <p:spPr>
          <a:xfrm>
            <a:off x="395536" y="188641"/>
            <a:ext cx="7992888" cy="6186309"/>
          </a:xfrm>
          <a:prstGeom prst="rect">
            <a:avLst/>
          </a:prstGeom>
          <a:solidFill>
            <a:schemeClr val="accent4"/>
          </a:solidFill>
        </p:spPr>
        <p:txBody>
          <a:bodyPr wrap="square">
            <a:spAutoFit/>
          </a:bodyPr>
          <a:lstStyle/>
          <a:p>
            <a:pPr algn="ctr"/>
            <a:r>
              <a:rPr lang="en-US" sz="3600" dirty="0" smtClean="0"/>
              <a:t>There are many situations when a communicative need arises, but where each party speaks mutually unintelligible languages and therefore has to resort to some</a:t>
            </a:r>
          </a:p>
          <a:p>
            <a:pPr algn="ctr"/>
            <a:r>
              <a:rPr lang="en-US" sz="3600" dirty="0" smtClean="0"/>
              <a:t>kind of </a:t>
            </a:r>
            <a:r>
              <a:rPr lang="en-US" sz="3600" b="1" dirty="0" smtClean="0">
                <a:solidFill>
                  <a:srgbClr val="FF0000"/>
                </a:solidFill>
              </a:rPr>
              <a:t>communicative bridge</a:t>
            </a:r>
            <a:r>
              <a:rPr lang="en-US" sz="3600" dirty="0" smtClean="0"/>
              <a:t>. </a:t>
            </a:r>
            <a:r>
              <a:rPr lang="en-US" sz="3600" b="1" dirty="0" smtClean="0">
                <a:solidFill>
                  <a:srgbClr val="FF0000"/>
                </a:solidFill>
              </a:rPr>
              <a:t>Trade</a:t>
            </a:r>
            <a:r>
              <a:rPr lang="en-US" sz="3600" dirty="0" smtClean="0"/>
              <a:t>, for example, is one such situation. If speakers of different languages </a:t>
            </a:r>
            <a:r>
              <a:rPr lang="en-US" sz="3600" b="1" u="sng" dirty="0" smtClean="0">
                <a:solidFill>
                  <a:srgbClr val="FF0000"/>
                </a:solidFill>
              </a:rPr>
              <a:t>repeatedly</a:t>
            </a:r>
            <a:r>
              <a:rPr lang="en-US" sz="3600" dirty="0" smtClean="0"/>
              <a:t> meet to negotiate, they will need to have some kind of tool for communication.</a:t>
            </a:r>
            <a:endParaRPr lang="ar-IQ" sz="3600" dirty="0">
              <a:cs typeface="+mj-cs"/>
            </a:endParaRPr>
          </a:p>
        </p:txBody>
      </p:sp>
    </p:spTree>
    <p:extLst>
      <p:ext uri="{BB962C8B-B14F-4D97-AF65-F5344CB8AC3E}">
        <p14:creationId xmlns:p14="http://schemas.microsoft.com/office/powerpoint/2010/main" xmlns="" val="1337208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88639"/>
            <a:ext cx="8424936" cy="6441919"/>
          </a:xfrm>
        </p:spPr>
        <p:txBody>
          <a:bodyPr/>
          <a:lstStyle/>
          <a:p>
            <a:pPr marL="0" indent="0" algn="ctr">
              <a:buNone/>
            </a:pPr>
            <a:endParaRPr lang="en-US" dirty="0" smtClean="0"/>
          </a:p>
          <a:p>
            <a:pPr marL="0" indent="0">
              <a:buNone/>
            </a:pPr>
            <a:endParaRPr lang="en-US" dirty="0"/>
          </a:p>
        </p:txBody>
      </p:sp>
      <p:sp>
        <p:nvSpPr>
          <p:cNvPr id="4" name="Rectangle 3"/>
          <p:cNvSpPr/>
          <p:nvPr/>
        </p:nvSpPr>
        <p:spPr>
          <a:xfrm>
            <a:off x="395536" y="188641"/>
            <a:ext cx="7992888" cy="6524863"/>
          </a:xfrm>
          <a:prstGeom prst="rect">
            <a:avLst/>
          </a:prstGeom>
          <a:solidFill>
            <a:schemeClr val="accent4"/>
          </a:solidFill>
        </p:spPr>
        <p:txBody>
          <a:bodyPr wrap="square">
            <a:spAutoFit/>
          </a:bodyPr>
          <a:lstStyle/>
          <a:p>
            <a:pPr algn="ctr"/>
            <a:r>
              <a:rPr lang="en-US" sz="3800" dirty="0" smtClean="0"/>
              <a:t>This tool only needs to serve the </a:t>
            </a:r>
            <a:r>
              <a:rPr lang="en-US" sz="3800" u="sng" dirty="0" smtClean="0">
                <a:solidFill>
                  <a:srgbClr val="FF0000"/>
                </a:solidFill>
              </a:rPr>
              <a:t>immediate function of the situation</a:t>
            </a:r>
            <a:r>
              <a:rPr lang="en-US" sz="3800" dirty="0" smtClean="0"/>
              <a:t>, and is typically </a:t>
            </a:r>
            <a:r>
              <a:rPr lang="en-US" sz="3800" u="sng" dirty="0" smtClean="0">
                <a:solidFill>
                  <a:srgbClr val="FF0000"/>
                </a:solidFill>
              </a:rPr>
              <a:t>only used in that particular situation</a:t>
            </a:r>
            <a:r>
              <a:rPr lang="en-US" sz="3800" dirty="0" smtClean="0"/>
              <a:t>; for everything else the parties have their own respective languages. </a:t>
            </a:r>
            <a:r>
              <a:rPr lang="en-US" sz="3800" b="1" dirty="0" smtClean="0">
                <a:solidFill>
                  <a:srgbClr val="0070C0"/>
                </a:solidFill>
              </a:rPr>
              <a:t>If this tool or communicative bridge is used systematically, a new linguistic variety, a pidgin, may emerge.</a:t>
            </a:r>
            <a:endParaRPr lang="ar-IQ" sz="3800" b="1" dirty="0">
              <a:solidFill>
                <a:srgbClr val="0070C0"/>
              </a:solidFill>
              <a:cs typeface="+mj-cs"/>
            </a:endParaRPr>
          </a:p>
        </p:txBody>
      </p:sp>
    </p:spTree>
    <p:extLst>
      <p:ext uri="{BB962C8B-B14F-4D97-AF65-F5344CB8AC3E}">
        <p14:creationId xmlns:p14="http://schemas.microsoft.com/office/powerpoint/2010/main" xmlns="" val="13372081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a:solidFill>
            <a:schemeClr val="accent4"/>
          </a:solidFill>
        </p:spPr>
        <p:txBody>
          <a:bodyPr>
            <a:normAutofit/>
          </a:bodyPr>
          <a:lstStyle/>
          <a:p>
            <a:pPr algn="ctr"/>
            <a:r>
              <a:rPr lang="en-US" sz="4000" b="1" dirty="0" smtClean="0">
                <a:solidFill>
                  <a:srgbClr val="FF0000"/>
                </a:solidFill>
              </a:rPr>
              <a:t>Situation 1 : Pidgin or not? </a:t>
            </a:r>
            <a:endParaRPr lang="ar-IQ" sz="4000" b="1" dirty="0">
              <a:solidFill>
                <a:srgbClr val="FF0000"/>
              </a:solidFill>
            </a:endParaRPr>
          </a:p>
        </p:txBody>
      </p:sp>
      <p:sp>
        <p:nvSpPr>
          <p:cNvPr id="3" name="Content Placeholder 2"/>
          <p:cNvSpPr>
            <a:spLocks noGrp="1"/>
          </p:cNvSpPr>
          <p:nvPr>
            <p:ph sz="quarter" idx="1"/>
          </p:nvPr>
        </p:nvSpPr>
        <p:spPr>
          <a:xfrm>
            <a:off x="457200" y="1600200"/>
            <a:ext cx="8219256" cy="4873752"/>
          </a:xfrm>
          <a:solidFill>
            <a:schemeClr val="accent4"/>
          </a:solidFill>
        </p:spPr>
        <p:txBody>
          <a:bodyPr>
            <a:noAutofit/>
          </a:bodyPr>
          <a:lstStyle/>
          <a:p>
            <a:pPr algn="ctr">
              <a:buNone/>
            </a:pPr>
            <a:r>
              <a:rPr lang="en-US" sz="4000" dirty="0" smtClean="0"/>
              <a:t>A spontaneous communicative bridge between, for example, a Swedish tourist who only speaks Swedish and an Italian fruit vendor who only speaks Italian, involving many gestures and efforts to understand each other.</a:t>
            </a:r>
            <a:r>
              <a:rPr lang="en-US" sz="3600" dirty="0" smtClean="0"/>
              <a:t> </a:t>
            </a:r>
            <a:endParaRPr lang="ar-IQ"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a:solidFill>
            <a:schemeClr val="accent4"/>
          </a:solidFill>
        </p:spPr>
        <p:txBody>
          <a:bodyPr>
            <a:normAutofit/>
          </a:bodyPr>
          <a:lstStyle/>
          <a:p>
            <a:pPr algn="ctr"/>
            <a:r>
              <a:rPr lang="en-US" sz="4000" b="1" dirty="0" smtClean="0">
                <a:solidFill>
                  <a:srgbClr val="FF0000"/>
                </a:solidFill>
              </a:rPr>
              <a:t>Situation 2 : Pidgin or not? </a:t>
            </a:r>
            <a:endParaRPr lang="ar-IQ" sz="4000" b="1" dirty="0">
              <a:solidFill>
                <a:srgbClr val="FF0000"/>
              </a:solidFill>
            </a:endParaRPr>
          </a:p>
        </p:txBody>
      </p:sp>
      <p:sp>
        <p:nvSpPr>
          <p:cNvPr id="3" name="Content Placeholder 2"/>
          <p:cNvSpPr>
            <a:spLocks noGrp="1"/>
          </p:cNvSpPr>
          <p:nvPr>
            <p:ph sz="quarter" idx="1"/>
          </p:nvPr>
        </p:nvSpPr>
        <p:spPr>
          <a:xfrm>
            <a:off x="457200" y="1600200"/>
            <a:ext cx="8219256" cy="4873752"/>
          </a:xfrm>
          <a:solidFill>
            <a:schemeClr val="accent4"/>
          </a:solidFill>
        </p:spPr>
        <p:txBody>
          <a:bodyPr>
            <a:noAutofit/>
          </a:bodyPr>
          <a:lstStyle/>
          <a:p>
            <a:pPr algn="ctr">
              <a:buNone/>
            </a:pPr>
            <a:r>
              <a:rPr lang="en-US" sz="4800" dirty="0" smtClean="0"/>
              <a:t>A Danish tourist speaking a kind of temporarily stilted and “</a:t>
            </a:r>
            <a:r>
              <a:rPr lang="en-US" sz="4800" dirty="0" err="1" smtClean="0"/>
              <a:t>Swedified</a:t>
            </a:r>
            <a:r>
              <a:rPr lang="en-US" sz="4800" dirty="0" smtClean="0"/>
              <a:t>” Danish when negotiating with a Swedish fruit vendor</a:t>
            </a:r>
            <a:endParaRPr lang="ar-IQ" sz="4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a:solidFill>
            <a:schemeClr val="accent4"/>
          </a:solidFill>
        </p:spPr>
        <p:txBody>
          <a:bodyPr>
            <a:normAutofit/>
          </a:bodyPr>
          <a:lstStyle/>
          <a:p>
            <a:pPr algn="ctr"/>
            <a:r>
              <a:rPr lang="en-US" sz="4000" b="1" dirty="0" smtClean="0">
                <a:solidFill>
                  <a:srgbClr val="FF0000"/>
                </a:solidFill>
              </a:rPr>
              <a:t>Situation 3 : Pidgin or not? </a:t>
            </a:r>
            <a:endParaRPr lang="ar-IQ" sz="4000" b="1" dirty="0">
              <a:solidFill>
                <a:srgbClr val="FF0000"/>
              </a:solidFill>
            </a:endParaRPr>
          </a:p>
        </p:txBody>
      </p:sp>
      <p:sp>
        <p:nvSpPr>
          <p:cNvPr id="3" name="Content Placeholder 2"/>
          <p:cNvSpPr>
            <a:spLocks noGrp="1"/>
          </p:cNvSpPr>
          <p:nvPr>
            <p:ph sz="quarter" idx="1"/>
          </p:nvPr>
        </p:nvSpPr>
        <p:spPr>
          <a:xfrm>
            <a:off x="457200" y="1600200"/>
            <a:ext cx="8219256" cy="4873752"/>
          </a:xfrm>
          <a:solidFill>
            <a:schemeClr val="accent4"/>
          </a:solidFill>
        </p:spPr>
        <p:txBody>
          <a:bodyPr>
            <a:noAutofit/>
          </a:bodyPr>
          <a:lstStyle/>
          <a:p>
            <a:pPr algn="ctr">
              <a:buNone/>
            </a:pPr>
            <a:r>
              <a:rPr lang="en-US" sz="3600" dirty="0" smtClean="0"/>
              <a:t>Speakers that are trying to learn a new language will be at various levels of competence in it while they learn it and might simplify the target language in various ways. Or immigrants may be imperfectly competent in the language of their host country.</a:t>
            </a:r>
            <a:endParaRPr lang="ar-IQ"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a:solidFill>
            <a:schemeClr val="accent4"/>
          </a:solidFill>
        </p:spPr>
        <p:txBody>
          <a:bodyPr>
            <a:normAutofit/>
          </a:bodyPr>
          <a:lstStyle/>
          <a:p>
            <a:pPr algn="ctr"/>
            <a:r>
              <a:rPr lang="en-US" sz="4000" b="1" dirty="0" smtClean="0">
                <a:solidFill>
                  <a:srgbClr val="FF0000"/>
                </a:solidFill>
              </a:rPr>
              <a:t>Situation 4 : Pidgin or not? </a:t>
            </a:r>
            <a:endParaRPr lang="ar-IQ" sz="4000" b="1" dirty="0">
              <a:solidFill>
                <a:srgbClr val="FF0000"/>
              </a:solidFill>
            </a:endParaRPr>
          </a:p>
        </p:txBody>
      </p:sp>
      <p:sp>
        <p:nvSpPr>
          <p:cNvPr id="3" name="Content Placeholder 2"/>
          <p:cNvSpPr>
            <a:spLocks noGrp="1"/>
          </p:cNvSpPr>
          <p:nvPr>
            <p:ph sz="quarter" idx="1"/>
          </p:nvPr>
        </p:nvSpPr>
        <p:spPr>
          <a:xfrm>
            <a:off x="457200" y="1600200"/>
            <a:ext cx="8219256" cy="4873752"/>
          </a:xfrm>
          <a:solidFill>
            <a:schemeClr val="accent4"/>
          </a:solidFill>
        </p:spPr>
        <p:txBody>
          <a:bodyPr>
            <a:noAutofit/>
          </a:bodyPr>
          <a:lstStyle/>
          <a:p>
            <a:pPr algn="ctr">
              <a:buNone/>
            </a:pPr>
            <a:r>
              <a:rPr lang="en-US" sz="4800" dirty="0" smtClean="0"/>
              <a:t>A speaker who tries to simplify his or her own language when speaking with someone with little proficiency in that language.</a:t>
            </a:r>
            <a:endParaRPr lang="ar-IQ" sz="4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a:solidFill>
            <a:schemeClr val="accent4"/>
          </a:solidFill>
        </p:spPr>
        <p:txBody>
          <a:bodyPr>
            <a:normAutofit/>
          </a:bodyPr>
          <a:lstStyle/>
          <a:p>
            <a:pPr algn="ctr"/>
            <a:r>
              <a:rPr lang="en-US" sz="4000" b="1" dirty="0" smtClean="0">
                <a:solidFill>
                  <a:srgbClr val="FF0000"/>
                </a:solidFill>
              </a:rPr>
              <a:t>Situation 1 : Answer </a:t>
            </a:r>
            <a:endParaRPr lang="ar-IQ" sz="4000" b="1" dirty="0">
              <a:solidFill>
                <a:srgbClr val="FF0000"/>
              </a:solidFill>
            </a:endParaRPr>
          </a:p>
        </p:txBody>
      </p:sp>
      <p:sp>
        <p:nvSpPr>
          <p:cNvPr id="3" name="Content Placeholder 2"/>
          <p:cNvSpPr>
            <a:spLocks noGrp="1"/>
          </p:cNvSpPr>
          <p:nvPr>
            <p:ph sz="quarter" idx="1"/>
          </p:nvPr>
        </p:nvSpPr>
        <p:spPr>
          <a:xfrm>
            <a:off x="457200" y="1600200"/>
            <a:ext cx="8219256" cy="4873752"/>
          </a:xfrm>
          <a:solidFill>
            <a:schemeClr val="accent4"/>
          </a:solidFill>
        </p:spPr>
        <p:txBody>
          <a:bodyPr>
            <a:noAutofit/>
          </a:bodyPr>
          <a:lstStyle/>
          <a:p>
            <a:pPr algn="ctr">
              <a:buNone/>
            </a:pPr>
            <a:r>
              <a:rPr lang="en-US" sz="4800" dirty="0" smtClean="0"/>
              <a:t>Since this contact happens for one time and that it is not repeated or extended, so it is not a pidgin</a:t>
            </a:r>
            <a:endParaRPr lang="ar-IQ" sz="4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a:solidFill>
            <a:schemeClr val="accent4"/>
          </a:solidFill>
        </p:spPr>
        <p:txBody>
          <a:bodyPr>
            <a:normAutofit/>
          </a:bodyPr>
          <a:lstStyle/>
          <a:p>
            <a:pPr algn="ctr"/>
            <a:r>
              <a:rPr lang="en-US" sz="4000" b="1" dirty="0" smtClean="0">
                <a:solidFill>
                  <a:srgbClr val="FF0000"/>
                </a:solidFill>
              </a:rPr>
              <a:t>Situation 2 : Answer </a:t>
            </a:r>
            <a:endParaRPr lang="ar-IQ" sz="4000" b="1" dirty="0">
              <a:solidFill>
                <a:srgbClr val="FF0000"/>
              </a:solidFill>
            </a:endParaRPr>
          </a:p>
        </p:txBody>
      </p:sp>
      <p:sp>
        <p:nvSpPr>
          <p:cNvPr id="3" name="Content Placeholder 2"/>
          <p:cNvSpPr>
            <a:spLocks noGrp="1"/>
          </p:cNvSpPr>
          <p:nvPr>
            <p:ph sz="quarter" idx="1"/>
          </p:nvPr>
        </p:nvSpPr>
        <p:spPr>
          <a:xfrm>
            <a:off x="457200" y="1600200"/>
            <a:ext cx="8219256" cy="4873752"/>
          </a:xfrm>
          <a:solidFill>
            <a:schemeClr val="accent4"/>
          </a:solidFill>
        </p:spPr>
        <p:txBody>
          <a:bodyPr>
            <a:noAutofit/>
          </a:bodyPr>
          <a:lstStyle/>
          <a:p>
            <a:pPr algn="ctr">
              <a:buNone/>
            </a:pPr>
            <a:r>
              <a:rPr lang="en-US" sz="3600" dirty="0" smtClean="0"/>
              <a:t>In a contact situation that gives rise to a pidgin, the languages of each</a:t>
            </a:r>
          </a:p>
          <a:p>
            <a:pPr algn="ctr">
              <a:buNone/>
            </a:pPr>
            <a:r>
              <a:rPr lang="en-US" sz="3600" dirty="0" smtClean="0"/>
              <a:t>party are typically not mutually intelligible. Since Danish and Swedish are two very closely related languages that to a great extent are mutually intelligible, so the Danish tourist is not speaking a pidgin. </a:t>
            </a:r>
            <a:endParaRPr lang="ar-IQ"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a:solidFill>
            <a:schemeClr val="accent4"/>
          </a:solidFill>
        </p:spPr>
        <p:txBody>
          <a:bodyPr>
            <a:normAutofit/>
          </a:bodyPr>
          <a:lstStyle/>
          <a:p>
            <a:pPr algn="ctr"/>
            <a:r>
              <a:rPr lang="en-US" sz="4000" b="1" dirty="0" smtClean="0">
                <a:solidFill>
                  <a:srgbClr val="FF0000"/>
                </a:solidFill>
              </a:rPr>
              <a:t>Situation 3 : Answer </a:t>
            </a:r>
            <a:endParaRPr lang="ar-IQ" sz="4000" b="1" dirty="0">
              <a:solidFill>
                <a:srgbClr val="FF0000"/>
              </a:solidFill>
            </a:endParaRPr>
          </a:p>
        </p:txBody>
      </p:sp>
      <p:sp>
        <p:nvSpPr>
          <p:cNvPr id="3" name="Content Placeholder 2"/>
          <p:cNvSpPr>
            <a:spLocks noGrp="1"/>
          </p:cNvSpPr>
          <p:nvPr>
            <p:ph sz="quarter" idx="1"/>
          </p:nvPr>
        </p:nvSpPr>
        <p:spPr>
          <a:xfrm>
            <a:off x="457200" y="1600200"/>
            <a:ext cx="8219256" cy="4873752"/>
          </a:xfrm>
          <a:solidFill>
            <a:schemeClr val="accent4"/>
          </a:solidFill>
        </p:spPr>
        <p:txBody>
          <a:bodyPr>
            <a:noAutofit/>
          </a:bodyPr>
          <a:lstStyle/>
          <a:p>
            <a:pPr algn="ctr">
              <a:buNone/>
            </a:pPr>
            <a:r>
              <a:rPr lang="en-US" sz="4800" dirty="0" smtClean="0"/>
              <a:t>A pidgin is not simply an imperfectly learned second language. So in neither of these situations are the speakers using a pidgin</a:t>
            </a:r>
            <a:endParaRPr lang="ar-IQ" sz="4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5240" cy="6178698"/>
          </a:xfrm>
          <a:solidFill>
            <a:schemeClr val="accent4"/>
          </a:solidFill>
        </p:spPr>
        <p:txBody>
          <a:bodyPr>
            <a:normAutofit/>
          </a:bodyPr>
          <a:lstStyle/>
          <a:p>
            <a:pPr algn="ctr"/>
            <a:r>
              <a:rPr lang="en-US" sz="6000" b="1" dirty="0" smtClean="0">
                <a:solidFill>
                  <a:srgbClr val="FF0000"/>
                </a:solidFill>
              </a:rPr>
              <a:t>Pidgins &amp; Creoles </a:t>
            </a:r>
            <a:br>
              <a:rPr lang="en-US" sz="6000" b="1" dirty="0" smtClean="0">
                <a:solidFill>
                  <a:srgbClr val="FF0000"/>
                </a:solidFill>
              </a:rPr>
            </a:br>
            <a:r>
              <a:rPr lang="en-US" sz="6000" b="1" dirty="0" smtClean="0">
                <a:solidFill>
                  <a:srgbClr val="FF0000"/>
                </a:solidFill>
              </a:rPr>
              <a:t>Introduction </a:t>
            </a:r>
            <a:r>
              <a:rPr lang="en-US" sz="6000" dirty="0" smtClean="0">
                <a:solidFill>
                  <a:srgbClr val="FF0000"/>
                </a:solidFill>
              </a:rPr>
              <a:t/>
            </a:r>
            <a:br>
              <a:rPr lang="en-US" sz="6000" dirty="0" smtClean="0">
                <a:solidFill>
                  <a:srgbClr val="FF0000"/>
                </a:solidFill>
              </a:rPr>
            </a:br>
            <a:r>
              <a:rPr lang="en-US" sz="6000" dirty="0" smtClean="0">
                <a:solidFill>
                  <a:srgbClr val="FF0000"/>
                </a:solidFill>
              </a:rPr>
              <a:t/>
            </a:r>
            <a:br>
              <a:rPr lang="en-US" sz="6000" dirty="0" smtClean="0">
                <a:solidFill>
                  <a:srgbClr val="FF0000"/>
                </a:solidFill>
              </a:rPr>
            </a:br>
            <a:r>
              <a:rPr lang="en-US" sz="6000" dirty="0" smtClean="0">
                <a:solidFill>
                  <a:srgbClr val="FF0000"/>
                </a:solidFill>
              </a:rPr>
              <a:t/>
            </a:r>
            <a:br>
              <a:rPr lang="en-US" sz="6000" dirty="0" smtClean="0">
                <a:solidFill>
                  <a:srgbClr val="FF0000"/>
                </a:solidFill>
              </a:rPr>
            </a:br>
            <a:endParaRPr lang="ar-IQ" sz="6000"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a:solidFill>
            <a:schemeClr val="accent4"/>
          </a:solidFill>
        </p:spPr>
        <p:txBody>
          <a:bodyPr>
            <a:normAutofit/>
          </a:bodyPr>
          <a:lstStyle/>
          <a:p>
            <a:pPr algn="ctr"/>
            <a:r>
              <a:rPr lang="en-US" sz="4000" b="1" dirty="0" smtClean="0">
                <a:solidFill>
                  <a:srgbClr val="FF0000"/>
                </a:solidFill>
              </a:rPr>
              <a:t>Situation 4 : Answer </a:t>
            </a:r>
            <a:endParaRPr lang="ar-IQ" sz="4000" b="1" dirty="0">
              <a:solidFill>
                <a:srgbClr val="FF0000"/>
              </a:solidFill>
            </a:endParaRPr>
          </a:p>
        </p:txBody>
      </p:sp>
      <p:sp>
        <p:nvSpPr>
          <p:cNvPr id="3" name="Content Placeholder 2"/>
          <p:cNvSpPr>
            <a:spLocks noGrp="1"/>
          </p:cNvSpPr>
          <p:nvPr>
            <p:ph sz="quarter" idx="1"/>
          </p:nvPr>
        </p:nvSpPr>
        <p:spPr>
          <a:xfrm>
            <a:off x="457200" y="1484784"/>
            <a:ext cx="8219256" cy="5112568"/>
          </a:xfrm>
          <a:solidFill>
            <a:schemeClr val="accent4"/>
          </a:solidFill>
        </p:spPr>
        <p:txBody>
          <a:bodyPr>
            <a:noAutofit/>
          </a:bodyPr>
          <a:lstStyle/>
          <a:p>
            <a:pPr algn="ctr">
              <a:buNone/>
            </a:pPr>
            <a:r>
              <a:rPr lang="en-US" sz="3600" dirty="0" smtClean="0"/>
              <a:t>The communicative bridge, the pidgin, is typically used in specific situations. For example, the pidgin will be used by its speakers in the marketplace, in the harbor, on the ship, or on plantations, but not at home, and usually </a:t>
            </a:r>
            <a:r>
              <a:rPr lang="en-US" sz="3600" dirty="0" smtClean="0">
                <a:solidFill>
                  <a:srgbClr val="FF0000"/>
                </a:solidFill>
              </a:rPr>
              <a:t>not for social purposes</a:t>
            </a:r>
            <a:r>
              <a:rPr lang="en-US" sz="3600" dirty="0" smtClean="0"/>
              <a:t>. So, the speaker is not using a pidgin.</a:t>
            </a:r>
            <a:endParaRPr lang="ar-IQ"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91264" cy="1143000"/>
          </a:xfrm>
          <a:solidFill>
            <a:schemeClr val="accent4"/>
          </a:solidFill>
        </p:spPr>
        <p:txBody>
          <a:bodyPr>
            <a:normAutofit/>
          </a:bodyPr>
          <a:lstStyle/>
          <a:p>
            <a:pPr algn="ctr"/>
            <a:r>
              <a:rPr lang="en-US" sz="4000" b="1" dirty="0" smtClean="0">
                <a:solidFill>
                  <a:srgbClr val="FF0000"/>
                </a:solidFill>
              </a:rPr>
              <a:t>Pidgin definition: Summary</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None/>
            </a:pPr>
            <a:r>
              <a:rPr lang="en-US" sz="3400" dirty="0" smtClean="0"/>
              <a:t>In sum, a pidgin, is a structured language that emerges through the need of a communicative bridge between speakers of mutually unintelligible languages; it is not the mother tongue of its speakers and  usually learned as a second language and is typically used in specific situations or as a lingua franca across communities.</a:t>
            </a:r>
            <a:endParaRPr lang="ar-IQ" sz="3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Pidgin Development Stages 1</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Clr>
                <a:srgbClr val="FF0000"/>
              </a:buClr>
              <a:buSzPct val="100000"/>
              <a:buNone/>
            </a:pPr>
            <a:r>
              <a:rPr lang="en-US" sz="3400" dirty="0" smtClean="0"/>
              <a:t> What may start out as ad hoc solutions by individuals in specific situations may, if the situations occur repeatedly, crystallize into a ready-to-use communicative tool that the parties continue using when dealing with speakers of different languages. </a:t>
            </a:r>
            <a:r>
              <a:rPr lang="en-US" sz="3600" dirty="0" smtClean="0"/>
              <a:t>This would essentially be a </a:t>
            </a:r>
            <a:r>
              <a:rPr lang="en-US" sz="4000" dirty="0" smtClean="0">
                <a:solidFill>
                  <a:srgbClr val="FF0000"/>
                </a:solidFill>
              </a:rPr>
              <a:t>jargon stage</a:t>
            </a:r>
            <a:r>
              <a:rPr lang="en-US" sz="3600" dirty="0" smtClean="0"/>
              <a:t>.</a:t>
            </a:r>
            <a:endParaRPr lang="ar-IQ" sz="3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Pidgin Development Stages 2</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Clr>
                <a:srgbClr val="FF0000"/>
              </a:buClr>
              <a:buSzPct val="100000"/>
              <a:buNone/>
            </a:pPr>
            <a:r>
              <a:rPr lang="en-US" sz="3400" dirty="0" smtClean="0"/>
              <a:t> </a:t>
            </a:r>
            <a:r>
              <a:rPr lang="en-US" sz="4000" dirty="0" smtClean="0"/>
              <a:t>If this tool is then used systematically enough, it may crystallize further into a language variety which has its own system and which must be learned. This would essentially be a </a:t>
            </a:r>
            <a:r>
              <a:rPr lang="en-US" sz="4400" dirty="0" smtClean="0">
                <a:solidFill>
                  <a:srgbClr val="FF0000"/>
                </a:solidFill>
              </a:rPr>
              <a:t>pidgin stage.</a:t>
            </a:r>
            <a:endParaRPr lang="ar-IQ" sz="4000"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 Jargon Stage 1 </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buClr>
                <a:srgbClr val="FF0000"/>
              </a:buClr>
              <a:buSzPct val="100000"/>
              <a:buFont typeface="Wingdings" pitchFamily="2" charset="2"/>
              <a:buChar char="v"/>
            </a:pPr>
            <a:r>
              <a:rPr lang="en-US" sz="3400" dirty="0" smtClean="0"/>
              <a:t>  </a:t>
            </a:r>
            <a:r>
              <a:rPr lang="en-US" sz="3200" dirty="0" smtClean="0"/>
              <a:t>A jargon is essentially a contact variety that is highly variable and lacks a stable set of norms.</a:t>
            </a:r>
          </a:p>
          <a:p>
            <a:pPr>
              <a:buClr>
                <a:srgbClr val="FF0000"/>
              </a:buClr>
              <a:buSzPct val="100000"/>
              <a:buFont typeface="Wingdings" pitchFamily="2" charset="2"/>
              <a:buChar char="v"/>
            </a:pPr>
            <a:r>
              <a:rPr lang="en-US" sz="3200" dirty="0" smtClean="0"/>
              <a:t> Jargons are “individual solutions to the problem of cross-linguistic communication and hence subject to individual strategies</a:t>
            </a:r>
          </a:p>
          <a:p>
            <a:pPr>
              <a:buClr>
                <a:srgbClr val="FF0000"/>
              </a:buClr>
              <a:buSzPct val="100000"/>
              <a:buFont typeface="Wingdings" pitchFamily="2" charset="2"/>
              <a:buChar char="v"/>
            </a:pPr>
            <a:r>
              <a:rPr lang="en-US" sz="3200" dirty="0" smtClean="0"/>
              <a:t> ‘correct’ jargon is that which is understood by all parties that need to communicate with each other</a:t>
            </a:r>
            <a:endParaRPr lang="ar-IQ"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Jargon Stage 2 </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None/>
            </a:pPr>
            <a:r>
              <a:rPr lang="en-US" sz="3000" dirty="0" smtClean="0"/>
              <a:t>A jargon is an unstable communicative tool, which essentially has to be reinvented for each situation and by every user. There may be many ways of saying the same thing – what is important is only that both parties manage to understand what the other is trying to express. For instance, someone who wants to know what an item costs may point at the item and ask ‘how much does this cost?’ or ‘how much?’ or ‘cost?’ or ‘pay what?’ or ‘pay</a:t>
            </a:r>
            <a:r>
              <a:rPr lang="en-US" sz="3000" dirty="0" smtClean="0"/>
              <a:t>?’ or ‘money’ or ‘dollars’….etc.</a:t>
            </a:r>
            <a:endParaRPr lang="en-US" sz="30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Jargon Stage 3 </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None/>
            </a:pPr>
            <a:r>
              <a:rPr lang="en-US" sz="3600" dirty="0" smtClean="0"/>
              <a:t>An individual who finds that a particular manner of expression works is likely to use the same solution again in similar situations. However, it remains an individual solution which is not typically passed on to others. Jargons thus do not generally get transmitted</a:t>
            </a:r>
          </a:p>
          <a:p>
            <a:pPr algn="ctr">
              <a:buNone/>
            </a:pPr>
            <a:r>
              <a:rPr lang="en-US" sz="3600" dirty="0" smtClean="0"/>
              <a:t>across generations</a:t>
            </a:r>
            <a:r>
              <a:rPr lang="en-US" sz="3200" dirty="0" smtClean="0"/>
              <a:t>.</a:t>
            </a:r>
          </a:p>
          <a:p>
            <a:pPr algn="ctr">
              <a:buNone/>
            </a:pPr>
            <a:endParaRPr lang="en-US" sz="3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Pidgin Stage</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None/>
            </a:pPr>
            <a:r>
              <a:rPr lang="en-US" sz="3600" dirty="0" smtClean="0"/>
              <a:t>If a jargon is used regularly enough it might stabilize into a conventional means of communication. This process typically entails that the communicative tool acquires a set of structural norms which can be learned as a second language more or less perfectly – it has become a new language, </a:t>
            </a:r>
            <a:r>
              <a:rPr lang="en-US" sz="4000" dirty="0" smtClean="0">
                <a:solidFill>
                  <a:srgbClr val="FF0000"/>
                </a:solidFill>
              </a:rPr>
              <a:t>a </a:t>
            </a:r>
            <a:r>
              <a:rPr lang="en-US" sz="3600" dirty="0" smtClean="0">
                <a:solidFill>
                  <a:srgbClr val="FF0000"/>
                </a:solidFill>
              </a:rPr>
              <a:t>pidgin</a:t>
            </a:r>
            <a:r>
              <a:rPr lang="en-US" sz="3200"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Pidgin types 1</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None/>
            </a:pPr>
            <a:r>
              <a:rPr lang="en-US" sz="3600" dirty="0" smtClean="0"/>
              <a:t>There are some very typical situations in which pidgins arose and were or are used, and according to which pidgins may be classified by social criteria. However, there are no sharp boundaries between these types; a given pidgin could have been used in any or all of these situations.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Pidgin types 2</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marL="742950" indent="-742950" algn="just">
              <a:buClr>
                <a:srgbClr val="FF0000"/>
              </a:buClr>
              <a:buSzPct val="100000"/>
              <a:buFont typeface="+mj-lt"/>
              <a:buAutoNum type="arabicPeriod"/>
            </a:pPr>
            <a:r>
              <a:rPr lang="en-US" sz="3200" dirty="0" smtClean="0">
                <a:solidFill>
                  <a:srgbClr val="FF0000"/>
                </a:solidFill>
              </a:rPr>
              <a:t>Trade pidgins</a:t>
            </a:r>
            <a:r>
              <a:rPr lang="en-US" sz="3200" dirty="0" smtClean="0"/>
              <a:t> are or were used predominantly for the purpose of trading. An example of a trade pidgin that arose in the interior is Chinese Pidgin Russian, which was spoken between the end of the </a:t>
            </a:r>
            <a:r>
              <a:rPr lang="en-US" sz="3200" dirty="0" smtClean="0"/>
              <a:t>18</a:t>
            </a:r>
            <a:r>
              <a:rPr lang="en-US" sz="3200" baseline="30000" dirty="0" smtClean="0"/>
              <a:t>th</a:t>
            </a:r>
            <a:r>
              <a:rPr lang="en-US" sz="3200" dirty="0" smtClean="0"/>
              <a:t>  </a:t>
            </a:r>
            <a:r>
              <a:rPr lang="en-US" sz="3200" dirty="0" smtClean="0"/>
              <a:t>century and the middle of the 20</a:t>
            </a:r>
            <a:r>
              <a:rPr lang="en-US" sz="3200" baseline="30000" dirty="0" smtClean="0"/>
              <a:t>th</a:t>
            </a:r>
            <a:r>
              <a:rPr lang="en-US" sz="3200" dirty="0" smtClean="0"/>
              <a:t> century and was primarily used in trade and tax collection situations. </a:t>
            </a:r>
          </a:p>
          <a:p>
            <a:pPr marL="742950" indent="-742950">
              <a:buClr>
                <a:srgbClr val="FF0000"/>
              </a:buClr>
              <a:buSzPct val="100000"/>
              <a:buNone/>
            </a:pPr>
            <a:endParaRPr lang="en-US" sz="36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88639"/>
            <a:ext cx="8424936" cy="6441919"/>
          </a:xfrm>
        </p:spPr>
        <p:txBody>
          <a:bodyPr/>
          <a:lstStyle/>
          <a:p>
            <a:pPr marL="0" indent="0" algn="ctr">
              <a:buNone/>
            </a:pPr>
            <a:endParaRPr lang="en-US" dirty="0" smtClean="0"/>
          </a:p>
          <a:p>
            <a:pPr marL="0" indent="0">
              <a:buNone/>
            </a:pPr>
            <a:endParaRPr lang="en-US" dirty="0"/>
          </a:p>
        </p:txBody>
      </p:sp>
      <p:sp>
        <p:nvSpPr>
          <p:cNvPr id="4" name="Rectangle 3"/>
          <p:cNvSpPr/>
          <p:nvPr/>
        </p:nvSpPr>
        <p:spPr>
          <a:xfrm>
            <a:off x="395536" y="404664"/>
            <a:ext cx="7992888" cy="6001643"/>
          </a:xfrm>
          <a:prstGeom prst="rect">
            <a:avLst/>
          </a:prstGeom>
          <a:solidFill>
            <a:schemeClr val="accent4"/>
          </a:solidFill>
        </p:spPr>
        <p:txBody>
          <a:bodyPr wrap="square">
            <a:spAutoFit/>
          </a:bodyPr>
          <a:lstStyle/>
          <a:p>
            <a:pPr algn="ctr"/>
            <a:r>
              <a:rPr lang="en-US" sz="4800" dirty="0" smtClean="0">
                <a:cs typeface="+mj-cs"/>
              </a:rPr>
              <a:t>Adolescents and adults tend to be rather bad language learners and only in very rare instances manage to learn foreign languages so well that they can speak them exactly like native speakers.</a:t>
            </a:r>
            <a:endParaRPr lang="ar-IQ" sz="4800" dirty="0">
              <a:cs typeface="+mj-cs"/>
            </a:endParaRPr>
          </a:p>
        </p:txBody>
      </p:sp>
    </p:spTree>
    <p:extLst>
      <p:ext uri="{BB962C8B-B14F-4D97-AF65-F5344CB8AC3E}">
        <p14:creationId xmlns:p14="http://schemas.microsoft.com/office/powerpoint/2010/main" xmlns="" val="13372081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Pidgin types 3</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marL="742950" indent="-742950" algn="just">
              <a:buClr>
                <a:srgbClr val="FF0000"/>
              </a:buClr>
              <a:buSzPct val="100000"/>
              <a:buNone/>
            </a:pPr>
            <a:r>
              <a:rPr lang="en-US" sz="3600" dirty="0" smtClean="0">
                <a:solidFill>
                  <a:srgbClr val="FF0000"/>
                </a:solidFill>
              </a:rPr>
              <a:t>2. Nautical Pidgins: </a:t>
            </a:r>
            <a:r>
              <a:rPr lang="en-US" sz="3600" dirty="0" smtClean="0"/>
              <a:t>A number of pidgins emerged as a result of interethnic communication between sailors of different linguistic backgrounds on board ships and between ships, as well as between seamen and coastal people, for example during their dealings in ports.</a:t>
            </a:r>
          </a:p>
          <a:p>
            <a:pPr marL="742950" indent="-742950">
              <a:buClr>
                <a:srgbClr val="FF0000"/>
              </a:buClr>
              <a:buSzPct val="100000"/>
              <a:buNone/>
            </a:pPr>
            <a:endParaRPr lang="en-US" sz="36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Pidgin types 4</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marL="742950" indent="-742950" algn="just">
              <a:buClr>
                <a:srgbClr val="FF0000"/>
              </a:buClr>
              <a:buSzPct val="100000"/>
              <a:buNone/>
            </a:pPr>
            <a:r>
              <a:rPr lang="en-US" sz="3600" dirty="0" smtClean="0">
                <a:solidFill>
                  <a:srgbClr val="FF0000"/>
                </a:solidFill>
              </a:rPr>
              <a:t>3. Workforce pidgins: </a:t>
            </a:r>
            <a:r>
              <a:rPr lang="en-US" sz="3000" dirty="0" smtClean="0"/>
              <a:t>These can be divided into two major types of situations: the first kind saw interaction between foreigners and local workers, such as between colonial people and their interaction with locals, who typically made up the domestic staff in colonial households. The second kind saw multilingual workforces, such as on plantations, in mines and on construction sites</a:t>
            </a:r>
            <a:r>
              <a:rPr lang="en-US" sz="3000" dirty="0" smtClean="0"/>
              <a:t>. </a:t>
            </a:r>
            <a:endParaRPr lang="en-US" sz="3000" dirty="0" smtClean="0"/>
          </a:p>
          <a:p>
            <a:pPr marL="742950" indent="-742950">
              <a:buClr>
                <a:srgbClr val="FF0000"/>
              </a:buClr>
              <a:buSzPct val="100000"/>
              <a:buNone/>
            </a:pPr>
            <a:endParaRPr lang="en-US" sz="36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Pidgin types 5</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just">
              <a:buNone/>
            </a:pPr>
            <a:r>
              <a:rPr lang="en-US" sz="3600" dirty="0" smtClean="0">
                <a:solidFill>
                  <a:srgbClr val="FF0000"/>
                </a:solidFill>
              </a:rPr>
              <a:t>4. Military pidgins </a:t>
            </a:r>
            <a:r>
              <a:rPr lang="en-US" sz="3600" dirty="0" smtClean="0"/>
              <a:t>arose in situations where the troops or forces consisted of members from diverse linguistic backgrounds. An example of a military pidgin is Juba Arabic (called </a:t>
            </a:r>
            <a:r>
              <a:rPr lang="en-US" sz="3600" i="1" dirty="0" err="1" smtClean="0"/>
              <a:t>arabi</a:t>
            </a:r>
            <a:r>
              <a:rPr lang="en-US" sz="3600" i="1" dirty="0" smtClean="0"/>
              <a:t> juba by its speakers), a Sudanese Arabic-</a:t>
            </a:r>
            <a:r>
              <a:rPr lang="en-US" sz="3600" i="1" dirty="0" err="1" smtClean="0"/>
              <a:t>lexified</a:t>
            </a:r>
            <a:r>
              <a:rPr lang="en-US" sz="3600" i="1" dirty="0" smtClean="0"/>
              <a:t> extended pidgin </a:t>
            </a:r>
            <a:r>
              <a:rPr lang="en-US" sz="3600" dirty="0" smtClean="0"/>
              <a:t>(</a:t>
            </a:r>
            <a:r>
              <a:rPr lang="en-US" sz="3600" dirty="0" err="1" smtClean="0"/>
              <a:t>pidgincreole</a:t>
            </a:r>
            <a:r>
              <a:rPr lang="en-US" sz="3600" dirty="0" smtClean="0"/>
              <a:t>) spoken in South Sudan.</a:t>
            </a:r>
            <a:endParaRPr lang="en-US" sz="3600" dirty="0" smtClean="0">
              <a:solidFill>
                <a:srgbClr val="FF0000"/>
              </a:solidFill>
            </a:endParaRPr>
          </a:p>
          <a:p>
            <a:pPr marL="742950" indent="-742950">
              <a:buClr>
                <a:srgbClr val="FF0000"/>
              </a:buClr>
              <a:buSzPct val="100000"/>
              <a:buNone/>
            </a:pPr>
            <a:endParaRPr lang="en-US" sz="36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Pidgin types 6</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just">
              <a:buNone/>
            </a:pPr>
            <a:r>
              <a:rPr lang="en-US" sz="3600" dirty="0" smtClean="0">
                <a:solidFill>
                  <a:srgbClr val="FF0000"/>
                </a:solidFill>
              </a:rPr>
              <a:t>5. Urban pidgins </a:t>
            </a:r>
            <a:r>
              <a:rPr lang="en-US" sz="3500" dirty="0" smtClean="0"/>
              <a:t>emerged due to intense interethnic contact in an urban environment, for example Hawai‘i Pidgin English, which actually initially arose in urban areas: it was “used by non-native speakers of English but its use was initially limited to Honolulu and other communities with large numbers of Anglophones”</a:t>
            </a:r>
            <a:endParaRPr lang="en-US" sz="3500" dirty="0" smtClean="0">
              <a:solidFill>
                <a:srgbClr val="FF0000"/>
              </a:solidFill>
            </a:endParaRPr>
          </a:p>
          <a:p>
            <a:pPr marL="742950" indent="-742950">
              <a:buClr>
                <a:srgbClr val="FF0000"/>
              </a:buClr>
              <a:buSzPct val="100000"/>
              <a:buNone/>
            </a:pPr>
            <a:endParaRPr lang="en-US" sz="36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4000" b="1" dirty="0" smtClean="0">
                <a:solidFill>
                  <a:srgbClr val="FF0000"/>
                </a:solidFill>
              </a:rPr>
              <a:t>Creole</a:t>
            </a:r>
            <a:endParaRPr lang="ar-IQ" sz="40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just">
              <a:buNone/>
            </a:pPr>
            <a:r>
              <a:rPr lang="en-US" sz="3200" dirty="0" smtClean="0"/>
              <a:t>  A </a:t>
            </a:r>
            <a:r>
              <a:rPr lang="en-US" sz="3200" i="1" dirty="0" err="1" smtClean="0">
                <a:solidFill>
                  <a:srgbClr val="FF0000"/>
                </a:solidFill>
              </a:rPr>
              <a:t>creole</a:t>
            </a:r>
            <a:r>
              <a:rPr lang="en-US" sz="3200" i="1" dirty="0" smtClean="0"/>
              <a:t> is often defined as a pidgin that has become </a:t>
            </a:r>
            <a:r>
              <a:rPr lang="en-US" sz="3200" dirty="0" smtClean="0"/>
              <a:t>the first language of a new generation of speakers. </a:t>
            </a:r>
            <a:r>
              <a:rPr lang="en-US" sz="3200" dirty="0" err="1" smtClean="0">
                <a:solidFill>
                  <a:srgbClr val="FF0000"/>
                </a:solidFill>
              </a:rPr>
              <a:t>Aitchison</a:t>
            </a:r>
            <a:r>
              <a:rPr lang="en-US" sz="3200" dirty="0" smtClean="0">
                <a:solidFill>
                  <a:srgbClr val="FF0000"/>
                </a:solidFill>
              </a:rPr>
              <a:t> </a:t>
            </a:r>
            <a:r>
              <a:rPr lang="en-US" sz="3200" dirty="0" smtClean="0"/>
              <a:t>says creoles arise when pidgins become mother tongues. </a:t>
            </a:r>
            <a:r>
              <a:rPr lang="en-US" sz="3200" dirty="0" smtClean="0">
                <a:solidFill>
                  <a:srgbClr val="FF0000"/>
                </a:solidFill>
              </a:rPr>
              <a:t>Holmes</a:t>
            </a:r>
            <a:r>
              <a:rPr lang="en-US" sz="3200" dirty="0" smtClean="0"/>
              <a:t> says </a:t>
            </a:r>
            <a:r>
              <a:rPr lang="en-US" sz="3200" dirty="0" err="1" smtClean="0"/>
              <a:t>creole</a:t>
            </a:r>
            <a:r>
              <a:rPr lang="en-US" sz="3200" dirty="0" smtClean="0"/>
              <a:t> is a pidgin which has expanded in structure and vocabulary to express the range of meanings and serve the range of functions required of a first language.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3200" b="1" dirty="0" smtClean="0">
                <a:solidFill>
                  <a:srgbClr val="FF0000"/>
                </a:solidFill>
              </a:rPr>
              <a:t>How easy/difficult to say that certain variety is pidgin or Creole? </a:t>
            </a:r>
            <a:endParaRPr lang="ar-IQ" sz="32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just">
              <a:buNone/>
            </a:pPr>
            <a:r>
              <a:rPr lang="en-US" sz="3200" dirty="0" smtClean="0"/>
              <a:t>  </a:t>
            </a:r>
            <a:r>
              <a:rPr lang="en-US" sz="3300" dirty="0" smtClean="0"/>
              <a:t>In practice it is not always easy to say whether we have a pidgin rather than a </a:t>
            </a:r>
            <a:r>
              <a:rPr lang="en-US" sz="3300" dirty="0" err="1" smtClean="0"/>
              <a:t>creole</a:t>
            </a:r>
            <a:r>
              <a:rPr lang="en-US" sz="3300" dirty="0" smtClean="0"/>
              <a:t>. </a:t>
            </a:r>
            <a:r>
              <a:rPr lang="en-US" sz="3300" dirty="0" err="1" smtClean="0"/>
              <a:t>Tok</a:t>
            </a:r>
            <a:r>
              <a:rPr lang="en-US" sz="3300" dirty="0" smtClean="0"/>
              <a:t> </a:t>
            </a:r>
            <a:r>
              <a:rPr lang="en-US" sz="3300" dirty="0" err="1" smtClean="0"/>
              <a:t>Pisin</a:t>
            </a:r>
            <a:r>
              <a:rPr lang="en-US" sz="3300" dirty="0" smtClean="0"/>
              <a:t> and some of the West African pidgins such as Nigerian Pidgin English probably exist as both pidgins and creoles. They have speakers who use them only as second languages in an expanded form and also speakers for whom they are first languages.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3200" b="1" dirty="0" err="1" smtClean="0">
                <a:solidFill>
                  <a:srgbClr val="FF0000"/>
                </a:solidFill>
              </a:rPr>
              <a:t>Pidginization</a:t>
            </a:r>
            <a:r>
              <a:rPr lang="en-US" sz="3200" b="1" dirty="0" smtClean="0">
                <a:solidFill>
                  <a:srgbClr val="FF0000"/>
                </a:solidFill>
              </a:rPr>
              <a:t> </a:t>
            </a:r>
            <a:r>
              <a:rPr lang="en-US" sz="3200" b="1" dirty="0" err="1" smtClean="0">
                <a:solidFill>
                  <a:srgbClr val="FF0000"/>
                </a:solidFill>
              </a:rPr>
              <a:t>vs</a:t>
            </a:r>
            <a:r>
              <a:rPr lang="en-US" sz="3200" b="1" dirty="0" smtClean="0">
                <a:solidFill>
                  <a:srgbClr val="FF0000"/>
                </a:solidFill>
              </a:rPr>
              <a:t> </a:t>
            </a:r>
            <a:r>
              <a:rPr lang="en-US" sz="3200" b="1" dirty="0" err="1" smtClean="0">
                <a:solidFill>
                  <a:srgbClr val="FF0000"/>
                </a:solidFill>
              </a:rPr>
              <a:t>creolization</a:t>
            </a:r>
            <a:r>
              <a:rPr lang="en-US" sz="3200" b="1" dirty="0" smtClean="0">
                <a:solidFill>
                  <a:srgbClr val="FF0000"/>
                </a:solidFill>
              </a:rPr>
              <a:t> 1</a:t>
            </a:r>
            <a:endParaRPr lang="ar-IQ" sz="32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None/>
            </a:pPr>
            <a:r>
              <a:rPr lang="en-US" sz="3200" dirty="0" smtClean="0"/>
              <a:t>  </a:t>
            </a:r>
            <a:r>
              <a:rPr lang="en-US" sz="3000" b="1" dirty="0" err="1" smtClean="0">
                <a:solidFill>
                  <a:srgbClr val="0070C0"/>
                </a:solidFill>
              </a:rPr>
              <a:t>Pidginization</a:t>
            </a:r>
            <a:r>
              <a:rPr lang="en-US" sz="3000" dirty="0" smtClean="0"/>
              <a:t> generally involves some kind of ‘simplification’ of a language, e.g., reduction in morphology (word structure) and syntax (grammatical structure), tolerance of considerable phonological variation (pronunciation), reduction in the number of functions for which the pidgin is used (e.g., you usually do not attempt to write novels in a pidgin), and extensive borrowing of words from local mother tongues.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3200" b="1" dirty="0" err="1" smtClean="0">
                <a:solidFill>
                  <a:srgbClr val="FF0000"/>
                </a:solidFill>
              </a:rPr>
              <a:t>Pidginization</a:t>
            </a:r>
            <a:r>
              <a:rPr lang="en-US" sz="3200" b="1" dirty="0" smtClean="0">
                <a:solidFill>
                  <a:srgbClr val="FF0000"/>
                </a:solidFill>
              </a:rPr>
              <a:t> </a:t>
            </a:r>
            <a:r>
              <a:rPr lang="en-US" sz="3200" b="1" dirty="0" err="1" smtClean="0">
                <a:solidFill>
                  <a:srgbClr val="FF0000"/>
                </a:solidFill>
              </a:rPr>
              <a:t>vs</a:t>
            </a:r>
            <a:r>
              <a:rPr lang="en-US" sz="3200" b="1" dirty="0" smtClean="0">
                <a:solidFill>
                  <a:srgbClr val="FF0000"/>
                </a:solidFill>
              </a:rPr>
              <a:t> </a:t>
            </a:r>
            <a:r>
              <a:rPr lang="en-US" sz="3200" b="1" dirty="0" err="1" smtClean="0">
                <a:solidFill>
                  <a:srgbClr val="FF0000"/>
                </a:solidFill>
              </a:rPr>
              <a:t>creolization</a:t>
            </a:r>
            <a:r>
              <a:rPr lang="en-US" sz="3200" b="1" dirty="0" smtClean="0">
                <a:solidFill>
                  <a:srgbClr val="FF0000"/>
                </a:solidFill>
              </a:rPr>
              <a:t> 2</a:t>
            </a:r>
            <a:endParaRPr lang="ar-IQ" sz="32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None/>
            </a:pPr>
            <a:r>
              <a:rPr lang="en-US" sz="3200" dirty="0" smtClean="0"/>
              <a:t>  </a:t>
            </a:r>
            <a:r>
              <a:rPr lang="en-US" sz="3200" b="1" dirty="0" err="1" smtClean="0">
                <a:solidFill>
                  <a:srgbClr val="0070C0"/>
                </a:solidFill>
              </a:rPr>
              <a:t>Creolization</a:t>
            </a:r>
            <a:r>
              <a:rPr lang="en-US" sz="3200" dirty="0" smtClean="0"/>
              <a:t> involves expansion of the morphology and syntax,</a:t>
            </a:r>
          </a:p>
          <a:p>
            <a:pPr algn="ctr">
              <a:buNone/>
            </a:pPr>
            <a:r>
              <a:rPr lang="en-US" sz="3200" dirty="0" smtClean="0"/>
              <a:t>regularization of the phonology, deliberate increase in the number of functions</a:t>
            </a:r>
          </a:p>
          <a:p>
            <a:pPr algn="ctr">
              <a:buNone/>
            </a:pPr>
            <a:r>
              <a:rPr lang="en-US" sz="3200" dirty="0" smtClean="0"/>
              <a:t>in which the language is used, and development of a rational and stable system for increasing vocabulary.</a:t>
            </a:r>
            <a:endParaRPr lang="en-US" sz="3000" dirty="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3200" b="1" dirty="0" smtClean="0">
                <a:solidFill>
                  <a:srgbClr val="FF0000"/>
                </a:solidFill>
              </a:rPr>
              <a:t>Do all pidgins evolve to be creoles?</a:t>
            </a:r>
            <a:endParaRPr lang="ar-IQ" sz="32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None/>
            </a:pPr>
            <a:r>
              <a:rPr lang="en-US" sz="3200" dirty="0" smtClean="0"/>
              <a:t>Not every pidgin eventually becomes a </a:t>
            </a:r>
            <a:r>
              <a:rPr lang="en-US" sz="3200" dirty="0" err="1" smtClean="0"/>
              <a:t>creole</a:t>
            </a:r>
            <a:r>
              <a:rPr lang="en-US" sz="3200" dirty="0" smtClean="0"/>
              <a:t>, i.e., undergoes the process of</a:t>
            </a:r>
          </a:p>
          <a:p>
            <a:pPr algn="ctr">
              <a:buNone/>
            </a:pPr>
            <a:r>
              <a:rPr lang="en-US" sz="3200" dirty="0" err="1" smtClean="0"/>
              <a:t>creolization</a:t>
            </a:r>
            <a:r>
              <a:rPr lang="en-US" sz="3200" dirty="0" smtClean="0"/>
              <a:t>. In fact, very few do. Most pidgins are </a:t>
            </a:r>
            <a:r>
              <a:rPr lang="en-US" sz="3200" b="1" dirty="0" smtClean="0">
                <a:solidFill>
                  <a:srgbClr val="0070C0"/>
                </a:solidFill>
              </a:rPr>
              <a:t>lingua </a:t>
            </a:r>
            <a:r>
              <a:rPr lang="en-US" sz="3200" b="1" dirty="0" err="1" smtClean="0">
                <a:solidFill>
                  <a:srgbClr val="0070C0"/>
                </a:solidFill>
              </a:rPr>
              <a:t>francas</a:t>
            </a:r>
            <a:r>
              <a:rPr lang="en-US" sz="3200" dirty="0" smtClean="0"/>
              <a:t>, existing to</a:t>
            </a:r>
          </a:p>
          <a:p>
            <a:pPr algn="ctr">
              <a:buNone/>
            </a:pPr>
            <a:r>
              <a:rPr lang="en-US" sz="3200" dirty="0" smtClean="0"/>
              <a:t>meet temporary local needs. They are spoken by people who use another language or other languages to serve most of their needs and the needs of their</a:t>
            </a:r>
          </a:p>
          <a:p>
            <a:pPr algn="ctr">
              <a:buNone/>
            </a:pPr>
            <a:r>
              <a:rPr lang="en-US" sz="3200" dirty="0" smtClean="0"/>
              <a:t>children. If a pidgin is no longer needed, it dies out.  </a:t>
            </a:r>
            <a:endParaRPr lang="en-US" sz="30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3200" b="1" dirty="0" smtClean="0">
                <a:solidFill>
                  <a:srgbClr val="FF0000"/>
                </a:solidFill>
              </a:rPr>
              <a:t>Lingua Franca</a:t>
            </a:r>
            <a:endParaRPr lang="ar-IQ" sz="32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None/>
            </a:pPr>
            <a:r>
              <a:rPr lang="en-US" sz="3000" dirty="0" smtClean="0"/>
              <a:t>UNESCO defined a lingua franca as ‘a language which is used habitually by people whose mother tongues are different in order to facilitate communication between them.’ A variety of other terms can be found which describe much the same phenomenon. </a:t>
            </a:r>
            <a:r>
              <a:rPr lang="en-US" sz="3000" dirty="0" smtClean="0">
                <a:solidFill>
                  <a:srgbClr val="0070C0"/>
                </a:solidFill>
              </a:rPr>
              <a:t>Trade language, Contact language, International language, Auxiliary language, Mixed language</a:t>
            </a:r>
            <a:endParaRPr lang="en-US" sz="3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88639"/>
            <a:ext cx="8424936" cy="6441919"/>
          </a:xfrm>
        </p:spPr>
        <p:txBody>
          <a:bodyPr/>
          <a:lstStyle/>
          <a:p>
            <a:pPr marL="0" indent="0" algn="ctr">
              <a:buNone/>
            </a:pPr>
            <a:endParaRPr lang="en-US" dirty="0" smtClean="0"/>
          </a:p>
          <a:p>
            <a:pPr marL="0" indent="0">
              <a:buNone/>
            </a:pPr>
            <a:endParaRPr lang="en-US" dirty="0"/>
          </a:p>
        </p:txBody>
      </p:sp>
      <p:sp>
        <p:nvSpPr>
          <p:cNvPr id="4" name="Rectangle 3"/>
          <p:cNvSpPr/>
          <p:nvPr/>
        </p:nvSpPr>
        <p:spPr>
          <a:xfrm>
            <a:off x="395536" y="404664"/>
            <a:ext cx="7992888" cy="6247864"/>
          </a:xfrm>
          <a:prstGeom prst="rect">
            <a:avLst/>
          </a:prstGeom>
          <a:solidFill>
            <a:schemeClr val="accent4"/>
          </a:solidFill>
        </p:spPr>
        <p:txBody>
          <a:bodyPr wrap="square">
            <a:spAutoFit/>
          </a:bodyPr>
          <a:lstStyle/>
          <a:p>
            <a:pPr algn="ctr"/>
            <a:r>
              <a:rPr lang="en-US" sz="4000" dirty="0" smtClean="0">
                <a:cs typeface="+mj-cs"/>
              </a:rPr>
              <a:t>Whenever someone attempts to learn another language, certain processes which stem from this imperfect learning ability will almost always occur. In particular, in the speech of such adult language learners, the language in question will be, to different degrees, </a:t>
            </a:r>
            <a:r>
              <a:rPr lang="en-US" sz="4000" dirty="0" smtClean="0">
                <a:solidFill>
                  <a:srgbClr val="FF0000"/>
                </a:solidFill>
                <a:cs typeface="+mj-cs"/>
              </a:rPr>
              <a:t>simplified and mixed</a:t>
            </a:r>
            <a:r>
              <a:rPr lang="en-US" sz="4000" dirty="0" smtClean="0">
                <a:cs typeface="+mj-cs"/>
              </a:rPr>
              <a:t>.</a:t>
            </a:r>
            <a:endParaRPr lang="ar-IQ" sz="4000" dirty="0">
              <a:cs typeface="+mj-cs"/>
            </a:endParaRPr>
          </a:p>
        </p:txBody>
      </p:sp>
    </p:spTree>
    <p:extLst>
      <p:ext uri="{BB962C8B-B14F-4D97-AF65-F5344CB8AC3E}">
        <p14:creationId xmlns:p14="http://schemas.microsoft.com/office/powerpoint/2010/main" xmlns="" val="133720815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496944" cy="1143000"/>
          </a:xfrm>
          <a:solidFill>
            <a:schemeClr val="accent4"/>
          </a:solidFill>
        </p:spPr>
        <p:txBody>
          <a:bodyPr>
            <a:normAutofit/>
          </a:bodyPr>
          <a:lstStyle/>
          <a:p>
            <a:pPr algn="ctr"/>
            <a:r>
              <a:rPr lang="en-US" sz="3200" b="1" dirty="0" smtClean="0">
                <a:solidFill>
                  <a:srgbClr val="FF0000"/>
                </a:solidFill>
              </a:rPr>
              <a:t>Lingua Franca</a:t>
            </a:r>
            <a:endParaRPr lang="ar-IQ" sz="3200" b="1" dirty="0">
              <a:solidFill>
                <a:srgbClr val="FF0000"/>
              </a:solidFill>
            </a:endParaRPr>
          </a:p>
        </p:txBody>
      </p:sp>
      <p:sp>
        <p:nvSpPr>
          <p:cNvPr id="3" name="Content Placeholder 2"/>
          <p:cNvSpPr>
            <a:spLocks noGrp="1"/>
          </p:cNvSpPr>
          <p:nvPr>
            <p:ph sz="quarter" idx="1"/>
          </p:nvPr>
        </p:nvSpPr>
        <p:spPr>
          <a:xfrm>
            <a:off x="251520" y="1484784"/>
            <a:ext cx="8568952" cy="5112568"/>
          </a:xfrm>
          <a:solidFill>
            <a:schemeClr val="accent4"/>
          </a:solidFill>
        </p:spPr>
        <p:txBody>
          <a:bodyPr>
            <a:noAutofit/>
          </a:bodyPr>
          <a:lstStyle/>
          <a:p>
            <a:pPr algn="ctr">
              <a:buNone/>
            </a:pPr>
            <a:r>
              <a:rPr lang="en-US" sz="3000" dirty="0" smtClean="0"/>
              <a:t>Arabic, Mandarin, Hindi, and</a:t>
            </a:r>
          </a:p>
          <a:p>
            <a:pPr algn="ctr">
              <a:buNone/>
            </a:pPr>
            <a:r>
              <a:rPr lang="en-US" sz="3000" dirty="0" smtClean="0"/>
              <a:t>Swahili have served, or do serve, as lingua </a:t>
            </a:r>
            <a:r>
              <a:rPr lang="en-US" sz="3000" dirty="0" err="1" smtClean="0"/>
              <a:t>francas</a:t>
            </a:r>
            <a:r>
              <a:rPr lang="en-US" sz="3000" dirty="0" smtClean="0"/>
              <a:t>. Of these, Arabic was a lingua franca associated with the spread of Islam. Today, English is used in very many places and for very many purposes as a lingua franca, e.g., in </a:t>
            </a:r>
            <a:r>
              <a:rPr lang="en-US" sz="3000" smtClean="0"/>
              <a:t>travel and often </a:t>
            </a:r>
            <a:r>
              <a:rPr lang="en-US" sz="3000" dirty="0" smtClean="0"/>
              <a:t>in trade, commerce, and </a:t>
            </a:r>
            <a:r>
              <a:rPr lang="en-US" sz="3000" smtClean="0"/>
              <a:t>international relations. </a:t>
            </a:r>
            <a:endParaRPr lang="en-US" sz="3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88639"/>
            <a:ext cx="8424936" cy="6441919"/>
          </a:xfrm>
        </p:spPr>
        <p:txBody>
          <a:bodyPr/>
          <a:lstStyle/>
          <a:p>
            <a:pPr marL="0" indent="0" algn="ctr">
              <a:buNone/>
            </a:pPr>
            <a:endParaRPr lang="en-US" dirty="0" smtClean="0"/>
          </a:p>
          <a:p>
            <a:pPr marL="0" indent="0">
              <a:buNone/>
            </a:pPr>
            <a:endParaRPr lang="en-US" dirty="0"/>
          </a:p>
        </p:txBody>
      </p:sp>
      <p:sp>
        <p:nvSpPr>
          <p:cNvPr id="4" name="Rectangle 3"/>
          <p:cNvSpPr/>
          <p:nvPr/>
        </p:nvSpPr>
        <p:spPr>
          <a:xfrm>
            <a:off x="395536" y="188641"/>
            <a:ext cx="7992888" cy="6247864"/>
          </a:xfrm>
          <a:prstGeom prst="rect">
            <a:avLst/>
          </a:prstGeom>
          <a:solidFill>
            <a:schemeClr val="accent4"/>
          </a:solidFill>
        </p:spPr>
        <p:txBody>
          <a:bodyPr wrap="square">
            <a:spAutoFit/>
          </a:bodyPr>
          <a:lstStyle/>
          <a:p>
            <a:pPr algn="ctr"/>
            <a:r>
              <a:rPr lang="en-US" sz="3200" dirty="0" smtClean="0">
                <a:solidFill>
                  <a:srgbClr val="FF0000"/>
                </a:solidFill>
                <a:cs typeface="+mj-cs"/>
              </a:rPr>
              <a:t>Simplification</a:t>
            </a:r>
            <a:r>
              <a:rPr lang="en-US" sz="3200" dirty="0" smtClean="0">
                <a:cs typeface="+mj-cs"/>
              </a:rPr>
              <a:t> is understood as involving </a:t>
            </a:r>
            <a:r>
              <a:rPr lang="en-US" sz="3200" dirty="0" smtClean="0">
                <a:solidFill>
                  <a:srgbClr val="FF0000"/>
                </a:solidFill>
                <a:cs typeface="+mj-cs"/>
              </a:rPr>
              <a:t>regularization</a:t>
            </a:r>
            <a:r>
              <a:rPr lang="en-US" sz="3200" dirty="0" smtClean="0">
                <a:cs typeface="+mj-cs"/>
              </a:rPr>
              <a:t> and </a:t>
            </a:r>
            <a:r>
              <a:rPr lang="en-US" sz="3200" dirty="0" smtClean="0">
                <a:solidFill>
                  <a:srgbClr val="FF0000"/>
                </a:solidFill>
                <a:cs typeface="+mj-cs"/>
              </a:rPr>
              <a:t>loss of redundancy</a:t>
            </a:r>
            <a:r>
              <a:rPr lang="en-US" sz="3200" dirty="0" smtClean="0">
                <a:cs typeface="+mj-cs"/>
              </a:rPr>
              <a:t>. </a:t>
            </a:r>
            <a:r>
              <a:rPr lang="en-US" sz="3200" b="1" dirty="0" smtClean="0">
                <a:solidFill>
                  <a:srgbClr val="0070C0"/>
                </a:solidFill>
                <a:cs typeface="+mj-cs"/>
              </a:rPr>
              <a:t>Regularization</a:t>
            </a:r>
            <a:r>
              <a:rPr lang="en-US" sz="3200" dirty="0" smtClean="0">
                <a:cs typeface="+mj-cs"/>
              </a:rPr>
              <a:t> means treating irregular forms as if they were regular, such as when a learner of English said </a:t>
            </a:r>
            <a:r>
              <a:rPr lang="en-US" sz="3200" dirty="0" smtClean="0">
                <a:solidFill>
                  <a:srgbClr val="FF0000"/>
                </a:solidFill>
                <a:cs typeface="+mj-cs"/>
              </a:rPr>
              <a:t>I </a:t>
            </a:r>
            <a:r>
              <a:rPr lang="en-US" sz="3200" dirty="0" err="1" smtClean="0">
                <a:solidFill>
                  <a:srgbClr val="FF0000"/>
                </a:solidFill>
                <a:cs typeface="+mj-cs"/>
              </a:rPr>
              <a:t>buyed</a:t>
            </a:r>
            <a:r>
              <a:rPr lang="en-US" sz="3200" dirty="0" smtClean="0">
                <a:solidFill>
                  <a:srgbClr val="FF0000"/>
                </a:solidFill>
                <a:cs typeface="+mj-cs"/>
              </a:rPr>
              <a:t> rather than I bought</a:t>
            </a:r>
            <a:r>
              <a:rPr lang="en-US" sz="3200" dirty="0" smtClean="0">
                <a:cs typeface="+mj-cs"/>
              </a:rPr>
              <a:t>. </a:t>
            </a:r>
            <a:r>
              <a:rPr lang="en-US" sz="3200" b="1" dirty="0" smtClean="0">
                <a:solidFill>
                  <a:srgbClr val="0070C0"/>
                </a:solidFill>
                <a:cs typeface="+mj-cs"/>
              </a:rPr>
              <a:t>Loss of redundancy</a:t>
            </a:r>
            <a:r>
              <a:rPr lang="en-US" sz="3200" dirty="0" smtClean="0">
                <a:cs typeface="+mj-cs"/>
              </a:rPr>
              <a:t> often involves the omission of grammatical material which is repeated elsewhere or is not absolutely necessary for conveying the message intended, as when a learner of English says </a:t>
            </a:r>
            <a:r>
              <a:rPr lang="en-US" sz="3200" dirty="0" smtClean="0">
                <a:solidFill>
                  <a:srgbClr val="FF0000"/>
                </a:solidFill>
                <a:cs typeface="+mj-cs"/>
              </a:rPr>
              <a:t>she</a:t>
            </a:r>
            <a:r>
              <a:rPr lang="en-US" sz="3200" dirty="0" smtClean="0">
                <a:cs typeface="+mj-cs"/>
              </a:rPr>
              <a:t> </a:t>
            </a:r>
            <a:r>
              <a:rPr lang="en-US" sz="3200" dirty="0" smtClean="0">
                <a:solidFill>
                  <a:srgbClr val="FF0000"/>
                </a:solidFill>
                <a:cs typeface="+mj-cs"/>
              </a:rPr>
              <a:t>like</a:t>
            </a:r>
            <a:r>
              <a:rPr lang="en-US" sz="3200" dirty="0" smtClean="0">
                <a:cs typeface="+mj-cs"/>
              </a:rPr>
              <a:t> rather than </a:t>
            </a:r>
            <a:r>
              <a:rPr lang="en-US" sz="3200" dirty="0" smtClean="0">
                <a:solidFill>
                  <a:srgbClr val="FF0000"/>
                </a:solidFill>
                <a:cs typeface="+mj-cs"/>
              </a:rPr>
              <a:t>she likes</a:t>
            </a:r>
            <a:r>
              <a:rPr lang="en-US" sz="4800" dirty="0" smtClean="0">
                <a:cs typeface="+mj-cs"/>
              </a:rPr>
              <a:t>.</a:t>
            </a:r>
            <a:endParaRPr lang="ar-IQ" sz="4800" dirty="0">
              <a:cs typeface="+mj-cs"/>
            </a:endParaRPr>
          </a:p>
        </p:txBody>
      </p:sp>
    </p:spTree>
    <p:extLst>
      <p:ext uri="{BB962C8B-B14F-4D97-AF65-F5344CB8AC3E}">
        <p14:creationId xmlns:p14="http://schemas.microsoft.com/office/powerpoint/2010/main" xmlns="" val="13372081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88639"/>
            <a:ext cx="8424936" cy="6441919"/>
          </a:xfrm>
        </p:spPr>
        <p:txBody>
          <a:bodyPr/>
          <a:lstStyle/>
          <a:p>
            <a:pPr marL="0" indent="0" algn="ctr">
              <a:buNone/>
            </a:pPr>
            <a:endParaRPr lang="en-US" dirty="0" smtClean="0"/>
          </a:p>
          <a:p>
            <a:pPr marL="0" indent="0">
              <a:buNone/>
            </a:pPr>
            <a:endParaRPr lang="en-US" dirty="0"/>
          </a:p>
        </p:txBody>
      </p:sp>
      <p:sp>
        <p:nvSpPr>
          <p:cNvPr id="4" name="Rectangle 3"/>
          <p:cNvSpPr/>
          <p:nvPr/>
        </p:nvSpPr>
        <p:spPr>
          <a:xfrm>
            <a:off x="395536" y="188641"/>
            <a:ext cx="7992888" cy="6924973"/>
          </a:xfrm>
          <a:prstGeom prst="rect">
            <a:avLst/>
          </a:prstGeom>
          <a:solidFill>
            <a:schemeClr val="accent4"/>
          </a:solidFill>
        </p:spPr>
        <p:txBody>
          <a:bodyPr wrap="square">
            <a:spAutoFit/>
          </a:bodyPr>
          <a:lstStyle/>
          <a:p>
            <a:pPr algn="ctr"/>
            <a:r>
              <a:rPr lang="en-US" sz="3700" b="1" i="1" dirty="0" smtClean="0">
                <a:solidFill>
                  <a:srgbClr val="FF0000"/>
                </a:solidFill>
              </a:rPr>
              <a:t>Mixing</a:t>
            </a:r>
            <a:r>
              <a:rPr lang="en-US" sz="3700" i="1" dirty="0" smtClean="0"/>
              <a:t> </a:t>
            </a:r>
            <a:r>
              <a:rPr lang="en-US" sz="3700" b="1" i="1" dirty="0" smtClean="0">
                <a:solidFill>
                  <a:srgbClr val="FF0000"/>
                </a:solidFill>
              </a:rPr>
              <a:t>is a term which refers to the way in which language learners introduce elements from their own language into the language they are attempting to learn</a:t>
            </a:r>
            <a:r>
              <a:rPr lang="en-US" sz="3700" dirty="0" smtClean="0"/>
              <a:t>. For example, a French-speaking learner of English will almost certainly have a French accent in their English and may also use certain French grammatical constructions and idioms.</a:t>
            </a:r>
            <a:endParaRPr lang="ar-IQ" sz="3700" dirty="0">
              <a:cs typeface="+mj-cs"/>
            </a:endParaRPr>
          </a:p>
        </p:txBody>
      </p:sp>
    </p:spTree>
    <p:extLst>
      <p:ext uri="{BB962C8B-B14F-4D97-AF65-F5344CB8AC3E}">
        <p14:creationId xmlns:p14="http://schemas.microsoft.com/office/powerpoint/2010/main" xmlns="" val="1337208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88639"/>
            <a:ext cx="8424936" cy="6441919"/>
          </a:xfrm>
        </p:spPr>
        <p:txBody>
          <a:bodyPr/>
          <a:lstStyle/>
          <a:p>
            <a:pPr marL="0" indent="0" algn="ctr">
              <a:buNone/>
            </a:pPr>
            <a:endParaRPr lang="en-US" dirty="0" smtClean="0"/>
          </a:p>
          <a:p>
            <a:pPr marL="0" indent="0">
              <a:buNone/>
            </a:pPr>
            <a:endParaRPr lang="en-US" dirty="0"/>
          </a:p>
        </p:txBody>
      </p:sp>
      <p:sp>
        <p:nvSpPr>
          <p:cNvPr id="4" name="Rectangle 3"/>
          <p:cNvSpPr/>
          <p:nvPr/>
        </p:nvSpPr>
        <p:spPr>
          <a:xfrm>
            <a:off x="395536" y="188641"/>
            <a:ext cx="7992888" cy="6355586"/>
          </a:xfrm>
          <a:prstGeom prst="rect">
            <a:avLst/>
          </a:prstGeom>
          <a:solidFill>
            <a:schemeClr val="accent4"/>
          </a:solidFill>
        </p:spPr>
        <p:txBody>
          <a:bodyPr wrap="square">
            <a:spAutoFit/>
          </a:bodyPr>
          <a:lstStyle/>
          <a:p>
            <a:pPr algn="ctr"/>
            <a:r>
              <a:rPr lang="en-US" sz="3700" dirty="0" smtClean="0"/>
              <a:t>Compared to the language of native-speakers, adult learners' language will also be </a:t>
            </a:r>
            <a:r>
              <a:rPr lang="en-US" sz="3700" i="1" dirty="0" smtClean="0">
                <a:solidFill>
                  <a:srgbClr val="FF0000"/>
                </a:solidFill>
              </a:rPr>
              <a:t>reduced</a:t>
            </a:r>
            <a:r>
              <a:rPr lang="en-US" sz="3700" i="1" dirty="0" smtClean="0"/>
              <a:t>. Because they do not know so </a:t>
            </a:r>
            <a:r>
              <a:rPr lang="en-US" sz="3700" dirty="0" smtClean="0"/>
              <a:t>much of the language, and because they use it for a more restricted range of purposes, they will control fewer words, fewer grammatical constructions and fewer idiomatic and stylistic devices</a:t>
            </a:r>
          </a:p>
          <a:p>
            <a:pPr algn="ctr"/>
            <a:endParaRPr lang="ar-IQ" sz="3700" dirty="0">
              <a:cs typeface="+mj-cs"/>
            </a:endParaRPr>
          </a:p>
        </p:txBody>
      </p:sp>
    </p:spTree>
    <p:extLst>
      <p:ext uri="{BB962C8B-B14F-4D97-AF65-F5344CB8AC3E}">
        <p14:creationId xmlns:p14="http://schemas.microsoft.com/office/powerpoint/2010/main" xmlns="" val="13372081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88639"/>
            <a:ext cx="8424936" cy="6441919"/>
          </a:xfrm>
        </p:spPr>
        <p:txBody>
          <a:bodyPr/>
          <a:lstStyle/>
          <a:p>
            <a:pPr marL="0" indent="0" algn="ctr">
              <a:buNone/>
            </a:pPr>
            <a:endParaRPr lang="en-US" dirty="0" smtClean="0"/>
          </a:p>
          <a:p>
            <a:pPr marL="0" indent="0">
              <a:buNone/>
            </a:pPr>
            <a:endParaRPr lang="en-US" dirty="0"/>
          </a:p>
        </p:txBody>
      </p:sp>
      <p:sp>
        <p:nvSpPr>
          <p:cNvPr id="4" name="Rectangle 3"/>
          <p:cNvSpPr/>
          <p:nvPr/>
        </p:nvSpPr>
        <p:spPr>
          <a:xfrm>
            <a:off x="395536" y="188641"/>
            <a:ext cx="7992888" cy="6494085"/>
          </a:xfrm>
          <a:prstGeom prst="rect">
            <a:avLst/>
          </a:prstGeom>
          <a:solidFill>
            <a:schemeClr val="accent4"/>
          </a:solidFill>
        </p:spPr>
        <p:txBody>
          <a:bodyPr wrap="square">
            <a:spAutoFit/>
          </a:bodyPr>
          <a:lstStyle/>
          <a:p>
            <a:pPr algn="ctr"/>
            <a:r>
              <a:rPr lang="en-US" sz="3200" dirty="0" smtClean="0"/>
              <a:t>When a language experiences such </a:t>
            </a:r>
            <a:r>
              <a:rPr lang="en-US" sz="3200" b="1" dirty="0" smtClean="0">
                <a:solidFill>
                  <a:srgbClr val="FF0000"/>
                </a:solidFill>
              </a:rPr>
              <a:t>simplification, mixture and reduction</a:t>
            </a:r>
            <a:r>
              <a:rPr lang="en-US" sz="3200" dirty="0" smtClean="0"/>
              <a:t>, we can say that it has been subjected to the process of </a:t>
            </a:r>
            <a:r>
              <a:rPr lang="en-US" sz="3200" b="1" i="1" dirty="0" err="1" smtClean="0">
                <a:solidFill>
                  <a:srgbClr val="FF0000"/>
                </a:solidFill>
              </a:rPr>
              <a:t>pidginization</a:t>
            </a:r>
            <a:r>
              <a:rPr lang="en-US" sz="3200" b="1" i="1" dirty="0" smtClean="0">
                <a:solidFill>
                  <a:srgbClr val="FF0000"/>
                </a:solidFill>
              </a:rPr>
              <a:t>.</a:t>
            </a:r>
            <a:r>
              <a:rPr lang="en-US" sz="3200" i="1" dirty="0" smtClean="0"/>
              <a:t> </a:t>
            </a:r>
            <a:r>
              <a:rPr lang="en-US" sz="3200" dirty="0" smtClean="0"/>
              <a:t>When language learning takes place over an extended period, in a classroom, </a:t>
            </a:r>
            <a:r>
              <a:rPr lang="en-US" sz="3200" dirty="0" err="1" smtClean="0"/>
              <a:t>pidginization</a:t>
            </a:r>
            <a:r>
              <a:rPr lang="en-US" sz="3200" dirty="0" smtClean="0"/>
              <a:t> will tend to be slight. In other cases, however, if contact</a:t>
            </a:r>
          </a:p>
          <a:p>
            <a:pPr algn="ctr"/>
            <a:r>
              <a:rPr lang="en-US" sz="3200" dirty="0" smtClean="0"/>
              <a:t>with the foreign language is minimal and short-lived, and the language is learned or 'picked up' without formal tuition, then </a:t>
            </a:r>
            <a:r>
              <a:rPr lang="en-US" sz="3200" dirty="0" err="1" smtClean="0"/>
              <a:t>pidginization</a:t>
            </a:r>
            <a:r>
              <a:rPr lang="en-US" sz="3200" dirty="0" smtClean="0"/>
              <a:t> may be extreme.</a:t>
            </a:r>
          </a:p>
          <a:p>
            <a:pPr algn="ctr"/>
            <a:endParaRPr lang="ar-IQ" sz="3200" dirty="0">
              <a:cs typeface="+mj-cs"/>
            </a:endParaRPr>
          </a:p>
        </p:txBody>
      </p:sp>
    </p:spTree>
    <p:extLst>
      <p:ext uri="{BB962C8B-B14F-4D97-AF65-F5344CB8AC3E}">
        <p14:creationId xmlns:p14="http://schemas.microsoft.com/office/powerpoint/2010/main" xmlns="" val="1337208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23528" y="188639"/>
            <a:ext cx="8424936" cy="6441919"/>
          </a:xfrm>
        </p:spPr>
        <p:txBody>
          <a:bodyPr/>
          <a:lstStyle/>
          <a:p>
            <a:pPr marL="0" indent="0" algn="ctr">
              <a:buNone/>
            </a:pPr>
            <a:endParaRPr lang="en-US" dirty="0" smtClean="0"/>
          </a:p>
          <a:p>
            <a:pPr marL="0" indent="0">
              <a:buNone/>
            </a:pPr>
            <a:endParaRPr lang="en-US" dirty="0"/>
          </a:p>
        </p:txBody>
      </p:sp>
      <p:sp>
        <p:nvSpPr>
          <p:cNvPr id="4" name="Rectangle 3"/>
          <p:cNvSpPr/>
          <p:nvPr/>
        </p:nvSpPr>
        <p:spPr>
          <a:xfrm>
            <a:off x="395536" y="188641"/>
            <a:ext cx="7992888" cy="6494085"/>
          </a:xfrm>
          <a:prstGeom prst="rect">
            <a:avLst/>
          </a:prstGeom>
          <a:solidFill>
            <a:schemeClr val="accent4"/>
          </a:solidFill>
        </p:spPr>
        <p:txBody>
          <a:bodyPr wrap="square">
            <a:spAutoFit/>
          </a:bodyPr>
          <a:lstStyle/>
          <a:p>
            <a:pPr algn="ctr"/>
            <a:r>
              <a:rPr lang="en-US" sz="3200" dirty="0" smtClean="0"/>
              <a:t>In certain rather special social situations, it can happen that </a:t>
            </a:r>
            <a:r>
              <a:rPr lang="en-US" sz="3200" dirty="0" smtClean="0">
                <a:solidFill>
                  <a:srgbClr val="FF0000"/>
                </a:solidFill>
              </a:rPr>
              <a:t>an extremely simplified, mixed and reduced </a:t>
            </a:r>
            <a:r>
              <a:rPr lang="en-US" sz="3200" dirty="0" smtClean="0"/>
              <a:t>form of language of this type comes to be very useful as a means of communication </a:t>
            </a:r>
            <a:r>
              <a:rPr lang="en-US" sz="3200" dirty="0" smtClean="0">
                <a:solidFill>
                  <a:srgbClr val="FF0000"/>
                </a:solidFill>
              </a:rPr>
              <a:t>between groups of people who have no native language in common. </a:t>
            </a:r>
            <a:r>
              <a:rPr lang="en-US" sz="3200" dirty="0" smtClean="0"/>
              <a:t>It may then,</a:t>
            </a:r>
          </a:p>
          <a:p>
            <a:pPr algn="ctr"/>
            <a:r>
              <a:rPr lang="en-US" sz="3200" dirty="0" smtClean="0"/>
              <a:t>over time, develop a fixed form with norms that are shared by large numbers</a:t>
            </a:r>
          </a:p>
          <a:p>
            <a:pPr algn="ctr"/>
            <a:r>
              <a:rPr lang="en-US" sz="3200" dirty="0" smtClean="0"/>
              <a:t>of speakers which can subsequently be passed on to and learned by</a:t>
            </a:r>
          </a:p>
          <a:p>
            <a:pPr algn="ctr"/>
            <a:r>
              <a:rPr lang="en-US" sz="3200" dirty="0" smtClean="0"/>
              <a:t>others. Such a language is referred to as a </a:t>
            </a:r>
            <a:r>
              <a:rPr lang="en-US" sz="3200" i="1" dirty="0" smtClean="0">
                <a:solidFill>
                  <a:srgbClr val="FF0000"/>
                </a:solidFill>
              </a:rPr>
              <a:t>pidgin</a:t>
            </a:r>
            <a:r>
              <a:rPr lang="en-US" sz="3200" i="1" dirty="0" smtClean="0"/>
              <a:t>.</a:t>
            </a:r>
            <a:endParaRPr lang="ar-IQ" sz="3200" dirty="0">
              <a:cs typeface="+mj-cs"/>
            </a:endParaRPr>
          </a:p>
        </p:txBody>
      </p:sp>
    </p:spTree>
    <p:extLst>
      <p:ext uri="{BB962C8B-B14F-4D97-AF65-F5344CB8AC3E}">
        <p14:creationId xmlns:p14="http://schemas.microsoft.com/office/powerpoint/2010/main" xmlns="" val="13372081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1461</TotalTime>
  <Words>2272</Words>
  <Application>Microsoft Office PowerPoint</Application>
  <PresentationFormat>On-screen Show (4:3)</PresentationFormat>
  <Paragraphs>88</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Mirador</vt:lpstr>
      <vt:lpstr>Pidgins and Creoles </vt:lpstr>
      <vt:lpstr>Pidgins &amp; Creoles  Introduction    </vt:lpstr>
      <vt:lpstr>Slide 3</vt:lpstr>
      <vt:lpstr>Slide 4</vt:lpstr>
      <vt:lpstr>Slide 5</vt:lpstr>
      <vt:lpstr>Slide 6</vt:lpstr>
      <vt:lpstr>Slide 7</vt:lpstr>
      <vt:lpstr>Slide 8</vt:lpstr>
      <vt:lpstr>Slide 9</vt:lpstr>
      <vt:lpstr>Slide 10</vt:lpstr>
      <vt:lpstr>Slide 11</vt:lpstr>
      <vt:lpstr>Slide 12</vt:lpstr>
      <vt:lpstr>Situation 1 : Pidgin or not? </vt:lpstr>
      <vt:lpstr>Situation 2 : Pidgin or not? </vt:lpstr>
      <vt:lpstr>Situation 3 : Pidgin or not? </vt:lpstr>
      <vt:lpstr>Situation 4 : Pidgin or not? </vt:lpstr>
      <vt:lpstr>Situation 1 : Answer </vt:lpstr>
      <vt:lpstr>Situation 2 : Answer </vt:lpstr>
      <vt:lpstr>Situation 3 : Answer </vt:lpstr>
      <vt:lpstr>Situation 4 : Answer </vt:lpstr>
      <vt:lpstr>Pidgin definition: Summary</vt:lpstr>
      <vt:lpstr>Pidgin Development Stages 1</vt:lpstr>
      <vt:lpstr>Pidgin Development Stages 2</vt:lpstr>
      <vt:lpstr> Jargon Stage 1 </vt:lpstr>
      <vt:lpstr>Jargon Stage 2 </vt:lpstr>
      <vt:lpstr>Jargon Stage 3 </vt:lpstr>
      <vt:lpstr>Pidgin Stage</vt:lpstr>
      <vt:lpstr>Pidgin types 1</vt:lpstr>
      <vt:lpstr>Pidgin types 2</vt:lpstr>
      <vt:lpstr>Pidgin types 3</vt:lpstr>
      <vt:lpstr>Pidgin types 4</vt:lpstr>
      <vt:lpstr>Pidgin types 5</vt:lpstr>
      <vt:lpstr>Pidgin types 6</vt:lpstr>
      <vt:lpstr>Creole</vt:lpstr>
      <vt:lpstr>How easy/difficult to say that certain variety is pidgin or Creole? </vt:lpstr>
      <vt:lpstr>Pidginization vs creolization 1</vt:lpstr>
      <vt:lpstr>Pidginization vs creolization 2</vt:lpstr>
      <vt:lpstr>Do all pidgins evolve to be creoles?</vt:lpstr>
      <vt:lpstr>Lingua Franca</vt:lpstr>
      <vt:lpstr>Lingua Franca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POLITENESS</dc:title>
  <dc:creator>Usuario</dc:creator>
  <cp:lastModifiedBy>toshbai</cp:lastModifiedBy>
  <cp:revision>100</cp:revision>
  <dcterms:created xsi:type="dcterms:W3CDTF">2013-09-28T17:36:57Z</dcterms:created>
  <dcterms:modified xsi:type="dcterms:W3CDTF">2018-04-26T01:50:36Z</dcterms:modified>
</cp:coreProperties>
</file>